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8" r:id="rId3"/>
    <p:sldId id="261" r:id="rId4"/>
    <p:sldId id="262" r:id="rId5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2764"/>
    <a:srgbClr val="EE3D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1" autoAdjust="0"/>
    <p:restoredTop sz="96301" autoAdjust="0"/>
  </p:normalViewPr>
  <p:slideViewPr>
    <p:cSldViewPr snapToGrid="0">
      <p:cViewPr varScale="1">
        <p:scale>
          <a:sx n="104" d="100"/>
          <a:sy n="104" d="100"/>
        </p:scale>
        <p:origin x="1248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0"/>
            <a:ext cx="9906000" cy="67945"/>
          </a:xfrm>
          <a:prstGeom prst="rect">
            <a:avLst/>
          </a:prstGeom>
          <a:solidFill>
            <a:srgbClr val="EE3C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8" name="Rectangle 7"/>
          <p:cNvSpPr/>
          <p:nvPr userDrawn="1"/>
        </p:nvSpPr>
        <p:spPr>
          <a:xfrm>
            <a:off x="2" y="6791252"/>
            <a:ext cx="9906000" cy="75540"/>
          </a:xfrm>
          <a:prstGeom prst="rect">
            <a:avLst/>
          </a:prstGeom>
          <a:solidFill>
            <a:srgbClr val="2424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78499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0"/>
            <a:ext cx="9906000" cy="67945"/>
          </a:xfrm>
          <a:prstGeom prst="rect">
            <a:avLst/>
          </a:prstGeom>
          <a:solidFill>
            <a:srgbClr val="EE3C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8" name="Rectangle 7"/>
          <p:cNvSpPr/>
          <p:nvPr userDrawn="1"/>
        </p:nvSpPr>
        <p:spPr>
          <a:xfrm>
            <a:off x="2" y="6791252"/>
            <a:ext cx="9906000" cy="75540"/>
          </a:xfrm>
          <a:prstGeom prst="rect">
            <a:avLst/>
          </a:prstGeom>
          <a:solidFill>
            <a:srgbClr val="2424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9" name="Rectangle 8"/>
          <p:cNvSpPr/>
          <p:nvPr userDrawn="1"/>
        </p:nvSpPr>
        <p:spPr>
          <a:xfrm>
            <a:off x="7403712" y="6431534"/>
            <a:ext cx="2502288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www.</a:t>
            </a:r>
            <a:r>
              <a:rPr lang="en-AU" sz="1800" dirty="0" smtClean="0">
                <a:solidFill>
                  <a:srgbClr val="606161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TotalRecallVR</a:t>
            </a: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.com</a:t>
            </a:r>
            <a:endParaRPr lang="en-AU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8606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" y="0"/>
            <a:ext cx="9906000" cy="67945"/>
          </a:xfrm>
          <a:prstGeom prst="rect">
            <a:avLst/>
          </a:prstGeom>
          <a:solidFill>
            <a:srgbClr val="EE3C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8" name="Rectangle 7"/>
          <p:cNvSpPr/>
          <p:nvPr userDrawn="1"/>
        </p:nvSpPr>
        <p:spPr>
          <a:xfrm>
            <a:off x="2" y="6782460"/>
            <a:ext cx="9906000" cy="75540"/>
          </a:xfrm>
          <a:prstGeom prst="rect">
            <a:avLst/>
          </a:prstGeom>
          <a:solidFill>
            <a:srgbClr val="2424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9" name="Rectangle 8"/>
          <p:cNvSpPr/>
          <p:nvPr userDrawn="1"/>
        </p:nvSpPr>
        <p:spPr>
          <a:xfrm>
            <a:off x="7403712" y="6431534"/>
            <a:ext cx="2502288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www.</a:t>
            </a:r>
            <a:r>
              <a:rPr lang="en-AU" sz="1800" dirty="0" smtClean="0">
                <a:solidFill>
                  <a:srgbClr val="606161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TotalRecallVR</a:t>
            </a: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.com</a:t>
            </a:r>
            <a:endParaRPr lang="en-AU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6974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hyperlink" Target="mailto:trvr@prolancer.com.au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43" y="212494"/>
            <a:ext cx="2762420" cy="773787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3084333" y="518905"/>
            <a:ext cx="16722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LinX Omnia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41244" y="3497137"/>
            <a:ext cx="16305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Easily and securely</a:t>
            </a:r>
          </a:p>
          <a:p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r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ecord:</a:t>
            </a:r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535" y="4022322"/>
            <a:ext cx="320040" cy="320040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938168" y="4028453"/>
            <a:ext cx="10516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Telephones</a:t>
            </a:r>
          </a:p>
        </p:txBody>
      </p:sp>
      <p:sp>
        <p:nvSpPr>
          <p:cNvPr id="48" name="Rectangle 47"/>
          <p:cNvSpPr/>
          <p:nvPr/>
        </p:nvSpPr>
        <p:spPr>
          <a:xfrm>
            <a:off x="541244" y="4317094"/>
            <a:ext cx="27201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200" dirty="0">
                <a:solidFill>
                  <a:srgbClr val="292764"/>
                </a:solidFill>
              </a:rPr>
              <a:t>Record </a:t>
            </a:r>
            <a:r>
              <a:rPr lang="en-AU" sz="1200" dirty="0" smtClean="0">
                <a:solidFill>
                  <a:srgbClr val="292764"/>
                </a:solidFill>
              </a:rPr>
              <a:t>analogue, ISDN (E1/T1, Q.931) and IP (</a:t>
            </a:r>
            <a:r>
              <a:rPr lang="en-AU" sz="1200" dirty="0">
                <a:solidFill>
                  <a:srgbClr val="292764"/>
                </a:solidFill>
              </a:rPr>
              <a:t>SIP, </a:t>
            </a:r>
            <a:r>
              <a:rPr lang="en-AU" sz="1200" dirty="0" err="1" smtClean="0">
                <a:solidFill>
                  <a:srgbClr val="292764"/>
                </a:solidFill>
              </a:rPr>
              <a:t>SIPrec</a:t>
            </a:r>
            <a:r>
              <a:rPr lang="en-AU" sz="1200" dirty="0" smtClean="0">
                <a:solidFill>
                  <a:srgbClr val="292764"/>
                </a:solidFill>
              </a:rPr>
              <a:t>, Cisco</a:t>
            </a:r>
            <a:r>
              <a:rPr lang="en-AU" sz="1200" baseline="30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®</a:t>
            </a:r>
            <a:r>
              <a:rPr lang="en-AU" sz="1200" dirty="0" smtClean="0">
                <a:solidFill>
                  <a:srgbClr val="292764"/>
                </a:solidFill>
              </a:rPr>
              <a:t> </a:t>
            </a:r>
            <a:r>
              <a:rPr lang="en-AU" sz="1200" dirty="0">
                <a:solidFill>
                  <a:srgbClr val="292764"/>
                </a:solidFill>
              </a:rPr>
              <a:t>Built in Bridge (</a:t>
            </a:r>
            <a:r>
              <a:rPr lang="en-AU" sz="1200" dirty="0" err="1">
                <a:solidFill>
                  <a:srgbClr val="292764"/>
                </a:solidFill>
              </a:rPr>
              <a:t>BiB</a:t>
            </a:r>
            <a:r>
              <a:rPr lang="en-AU" sz="1200" smtClean="0">
                <a:solidFill>
                  <a:srgbClr val="292764"/>
                </a:solidFill>
              </a:rPr>
              <a:t>) and </a:t>
            </a:r>
            <a:r>
              <a:rPr lang="en-AU" sz="1200" dirty="0" smtClean="0">
                <a:solidFill>
                  <a:srgbClr val="292764"/>
                </a:solidFill>
              </a:rPr>
              <a:t>H.323) telephones.</a:t>
            </a:r>
            <a:endParaRPr lang="en-AU" sz="1200" dirty="0">
              <a:solidFill>
                <a:srgbClr val="292764"/>
              </a:solidFill>
            </a:endParaRPr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9632" y="4022322"/>
            <a:ext cx="320040" cy="320040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3912265" y="4020357"/>
            <a:ext cx="11626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2-way Radio</a:t>
            </a:r>
          </a:p>
        </p:txBody>
      </p:sp>
      <p:sp>
        <p:nvSpPr>
          <p:cNvPr id="51" name="Rectangle 50"/>
          <p:cNvSpPr/>
          <p:nvPr/>
        </p:nvSpPr>
        <p:spPr>
          <a:xfrm>
            <a:off x="3502850" y="4317094"/>
            <a:ext cx="27201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200" dirty="0">
                <a:solidFill>
                  <a:srgbClr val="292764"/>
                </a:solidFill>
              </a:rPr>
              <a:t>Record analogue, </a:t>
            </a:r>
            <a:r>
              <a:rPr lang="en-AU" sz="1200" dirty="0" err="1">
                <a:solidFill>
                  <a:srgbClr val="292764"/>
                </a:solidFill>
              </a:rPr>
              <a:t>RoIP</a:t>
            </a:r>
            <a:r>
              <a:rPr lang="en-AU" sz="1200" dirty="0">
                <a:solidFill>
                  <a:srgbClr val="292764"/>
                </a:solidFill>
              </a:rPr>
              <a:t>, DMR, P25, NXDN radios and consoles (</a:t>
            </a:r>
            <a:r>
              <a:rPr lang="en-AU" sz="1200" dirty="0" err="1">
                <a:solidFill>
                  <a:srgbClr val="292764"/>
                </a:solidFill>
              </a:rPr>
              <a:t>Omnitronics</a:t>
            </a:r>
            <a:r>
              <a:rPr lang="en-AU" sz="1200" baseline="30000" dirty="0">
                <a:solidFill>
                  <a:srgbClr val="292764"/>
                </a:solidFill>
                <a:latin typeface="Bauhaus Md BT" panose="04030605020B02020C03" pitchFamily="82" charset="0"/>
              </a:rPr>
              <a:t>®</a:t>
            </a:r>
            <a:r>
              <a:rPr lang="en-AU" sz="1200" dirty="0">
                <a:solidFill>
                  <a:srgbClr val="292764"/>
                </a:solidFill>
              </a:rPr>
              <a:t> </a:t>
            </a:r>
            <a:r>
              <a:rPr lang="en-AU" sz="1200" dirty="0" err="1">
                <a:solidFill>
                  <a:srgbClr val="292764"/>
                </a:solidFill>
              </a:rPr>
              <a:t>RoIP</a:t>
            </a:r>
            <a:r>
              <a:rPr lang="en-AU" sz="1200" dirty="0">
                <a:solidFill>
                  <a:srgbClr val="292764"/>
                </a:solidFill>
              </a:rPr>
              <a:t>, Tait</a:t>
            </a:r>
            <a:r>
              <a:rPr lang="en-AU" sz="1200" baseline="30000" dirty="0">
                <a:solidFill>
                  <a:srgbClr val="292764"/>
                </a:solidFill>
                <a:latin typeface="Bauhaus Md BT" panose="04030605020B02020C03" pitchFamily="82" charset="0"/>
              </a:rPr>
              <a:t>®</a:t>
            </a:r>
            <a:r>
              <a:rPr lang="en-AU" sz="1200" dirty="0">
                <a:solidFill>
                  <a:srgbClr val="292764"/>
                </a:solidFill>
              </a:rPr>
              <a:t> VRP and </a:t>
            </a:r>
            <a:r>
              <a:rPr lang="en-AU" sz="1200" dirty="0" err="1">
                <a:solidFill>
                  <a:srgbClr val="292764"/>
                </a:solidFill>
              </a:rPr>
              <a:t>Hytera</a:t>
            </a:r>
            <a:r>
              <a:rPr lang="en-AU" sz="1200" baseline="30000" dirty="0">
                <a:solidFill>
                  <a:srgbClr val="292764"/>
                </a:solidFill>
                <a:latin typeface="Bauhaus Md BT" panose="04030605020B02020C03" pitchFamily="82" charset="0"/>
              </a:rPr>
              <a:t>®</a:t>
            </a:r>
            <a:r>
              <a:rPr lang="en-AU" sz="1200" dirty="0">
                <a:solidFill>
                  <a:srgbClr val="292764"/>
                </a:solidFill>
              </a:rPr>
              <a:t> HDAP, </a:t>
            </a:r>
            <a:r>
              <a:rPr lang="en-AU" sz="1200" dirty="0" err="1">
                <a:solidFill>
                  <a:srgbClr val="292764"/>
                </a:solidFill>
              </a:rPr>
              <a:t>Zetron</a:t>
            </a:r>
            <a:r>
              <a:rPr lang="en-AU" sz="1200" baseline="30000" dirty="0">
                <a:solidFill>
                  <a:srgbClr val="292764"/>
                </a:solidFill>
                <a:latin typeface="Bauhaus Md BT" panose="04030605020B02020C03" pitchFamily="82" charset="0"/>
              </a:rPr>
              <a:t>®</a:t>
            </a:r>
            <a:r>
              <a:rPr lang="en-AU" sz="1200" dirty="0">
                <a:solidFill>
                  <a:srgbClr val="292764"/>
                </a:solidFill>
              </a:rPr>
              <a:t> </a:t>
            </a:r>
            <a:r>
              <a:rPr lang="en-AU" sz="1200" dirty="0" err="1">
                <a:solidFill>
                  <a:srgbClr val="292764"/>
                </a:solidFill>
              </a:rPr>
              <a:t>RoIP</a:t>
            </a:r>
            <a:r>
              <a:rPr lang="en-AU" sz="1200">
                <a:solidFill>
                  <a:srgbClr val="292764"/>
                </a:solidFill>
              </a:rPr>
              <a:t>).</a:t>
            </a:r>
            <a:endParaRPr lang="en-AU" sz="1200" dirty="0">
              <a:solidFill>
                <a:srgbClr val="292764"/>
              </a:solidFill>
            </a:endParaRPr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1762" y="4007188"/>
            <a:ext cx="320040" cy="320040"/>
          </a:xfrm>
          <a:prstGeom prst="rect">
            <a:avLst/>
          </a:prstGeom>
        </p:spPr>
      </p:pic>
      <p:sp>
        <p:nvSpPr>
          <p:cNvPr id="53" name="TextBox 52"/>
          <p:cNvSpPr txBox="1"/>
          <p:nvPr/>
        </p:nvSpPr>
        <p:spPr>
          <a:xfrm>
            <a:off x="6874395" y="4003199"/>
            <a:ext cx="9124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Intercoms</a:t>
            </a:r>
          </a:p>
        </p:txBody>
      </p:sp>
      <p:sp>
        <p:nvSpPr>
          <p:cNvPr id="54" name="Rectangle 53"/>
          <p:cNvSpPr/>
          <p:nvPr/>
        </p:nvSpPr>
        <p:spPr>
          <a:xfrm>
            <a:off x="6480684" y="4317094"/>
            <a:ext cx="27201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200" dirty="0">
                <a:solidFill>
                  <a:srgbClr val="292764"/>
                </a:solidFill>
              </a:rPr>
              <a:t>Record </a:t>
            </a:r>
            <a:r>
              <a:rPr lang="en-AU" sz="1200" dirty="0" smtClean="0">
                <a:solidFill>
                  <a:srgbClr val="292764"/>
                </a:solidFill>
              </a:rPr>
              <a:t>analogue and IP (</a:t>
            </a:r>
            <a:r>
              <a:rPr lang="en-AU" sz="1200" dirty="0" err="1" smtClean="0">
                <a:solidFill>
                  <a:srgbClr val="292764"/>
                </a:solidFill>
              </a:rPr>
              <a:t>AoIP</a:t>
            </a:r>
            <a:r>
              <a:rPr lang="en-AU" sz="1200" dirty="0" smtClean="0">
                <a:solidFill>
                  <a:srgbClr val="292764"/>
                </a:solidFill>
              </a:rPr>
              <a:t>, SIP, </a:t>
            </a:r>
            <a:r>
              <a:rPr lang="en-AU" sz="1200" dirty="0" err="1" smtClean="0">
                <a:solidFill>
                  <a:srgbClr val="292764"/>
                </a:solidFill>
              </a:rPr>
              <a:t>SIPrec</a:t>
            </a:r>
            <a:r>
              <a:rPr lang="en-AU" sz="1200" dirty="0" smtClean="0">
                <a:solidFill>
                  <a:srgbClr val="292764"/>
                </a:solidFill>
              </a:rPr>
              <a:t>, RTSP) intercoms </a:t>
            </a:r>
            <a:r>
              <a:rPr lang="en-AU" sz="1200" dirty="0">
                <a:solidFill>
                  <a:srgbClr val="292764"/>
                </a:solidFill>
              </a:rPr>
              <a:t>and emergency help </a:t>
            </a:r>
            <a:r>
              <a:rPr lang="en-AU" sz="1200" dirty="0" smtClean="0">
                <a:solidFill>
                  <a:srgbClr val="292764"/>
                </a:solidFill>
              </a:rPr>
              <a:t>points.</a:t>
            </a:r>
            <a:endParaRPr lang="en-AU" sz="1200" dirty="0">
              <a:solidFill>
                <a:srgbClr val="292764"/>
              </a:solidFill>
            </a:endParaRPr>
          </a:p>
        </p:txBody>
      </p:sp>
      <p:pic>
        <p:nvPicPr>
          <p:cNvPr id="55" name="Picture 5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535" y="5253945"/>
            <a:ext cx="320040" cy="320040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>
            <a:off x="938168" y="5254004"/>
            <a:ext cx="14367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Broadcast Radio</a:t>
            </a:r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4087" y="5264125"/>
            <a:ext cx="320040" cy="320040"/>
          </a:xfrm>
          <a:prstGeom prst="rect">
            <a:avLst/>
          </a:prstGeom>
        </p:spPr>
      </p:pic>
      <p:sp>
        <p:nvSpPr>
          <p:cNvPr id="58" name="TextBox 57"/>
          <p:cNvSpPr txBox="1"/>
          <p:nvPr/>
        </p:nvSpPr>
        <p:spPr>
          <a:xfrm>
            <a:off x="3906720" y="5266208"/>
            <a:ext cx="12875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Public Address</a:t>
            </a:r>
          </a:p>
        </p:txBody>
      </p:sp>
      <p:pic>
        <p:nvPicPr>
          <p:cNvPr id="59" name="Picture 5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1762" y="5266343"/>
            <a:ext cx="320040" cy="320040"/>
          </a:xfrm>
          <a:prstGeom prst="rect">
            <a:avLst/>
          </a:prstGeom>
        </p:spPr>
      </p:pic>
      <p:sp>
        <p:nvSpPr>
          <p:cNvPr id="60" name="TextBox 59"/>
          <p:cNvSpPr txBox="1"/>
          <p:nvPr/>
        </p:nvSpPr>
        <p:spPr>
          <a:xfrm>
            <a:off x="6874395" y="5260330"/>
            <a:ext cx="14620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Air Traffic Control</a:t>
            </a:r>
          </a:p>
        </p:txBody>
      </p:sp>
      <p:sp>
        <p:nvSpPr>
          <p:cNvPr id="61" name="Rectangle 60"/>
          <p:cNvSpPr/>
          <p:nvPr/>
        </p:nvSpPr>
        <p:spPr>
          <a:xfrm>
            <a:off x="541244" y="5553717"/>
            <a:ext cx="27201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200" dirty="0">
                <a:solidFill>
                  <a:srgbClr val="292764"/>
                </a:solidFill>
              </a:rPr>
              <a:t>Record </a:t>
            </a:r>
            <a:r>
              <a:rPr lang="en-AU" sz="1200" dirty="0" smtClean="0">
                <a:solidFill>
                  <a:srgbClr val="292764"/>
                </a:solidFill>
              </a:rPr>
              <a:t>analogue and IP (</a:t>
            </a:r>
            <a:r>
              <a:rPr lang="en-AU" sz="1200" dirty="0" err="1" smtClean="0">
                <a:solidFill>
                  <a:srgbClr val="292764"/>
                </a:solidFill>
              </a:rPr>
              <a:t>RoIP</a:t>
            </a:r>
            <a:r>
              <a:rPr lang="en-AU" sz="1200" dirty="0" smtClean="0">
                <a:solidFill>
                  <a:srgbClr val="292764"/>
                </a:solidFill>
              </a:rPr>
              <a:t>, SIP, RTSP) public </a:t>
            </a:r>
            <a:r>
              <a:rPr lang="en-AU" sz="1200" dirty="0">
                <a:solidFill>
                  <a:srgbClr val="292764"/>
                </a:solidFill>
              </a:rPr>
              <a:t>broadcast </a:t>
            </a:r>
            <a:r>
              <a:rPr lang="en-AU" sz="1200" dirty="0" smtClean="0">
                <a:solidFill>
                  <a:srgbClr val="292764"/>
                </a:solidFill>
              </a:rPr>
              <a:t>radio.</a:t>
            </a:r>
            <a:endParaRPr lang="en-AU" sz="1200" dirty="0">
              <a:solidFill>
                <a:srgbClr val="292764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3512486" y="5553717"/>
            <a:ext cx="27201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200" dirty="0">
                <a:solidFill>
                  <a:srgbClr val="292764"/>
                </a:solidFill>
              </a:rPr>
              <a:t>Record </a:t>
            </a:r>
            <a:r>
              <a:rPr lang="en-AU" sz="1200" dirty="0" smtClean="0">
                <a:solidFill>
                  <a:srgbClr val="292764"/>
                </a:solidFill>
              </a:rPr>
              <a:t>analogue and IP (</a:t>
            </a:r>
            <a:r>
              <a:rPr lang="en-AU" sz="1200" dirty="0" err="1" smtClean="0">
                <a:solidFill>
                  <a:srgbClr val="292764"/>
                </a:solidFill>
              </a:rPr>
              <a:t>AoIP</a:t>
            </a:r>
            <a:r>
              <a:rPr lang="en-AU" sz="1200" dirty="0" smtClean="0">
                <a:solidFill>
                  <a:srgbClr val="292764"/>
                </a:solidFill>
              </a:rPr>
              <a:t>, SIP, </a:t>
            </a:r>
            <a:r>
              <a:rPr lang="en-AU" sz="1200" dirty="0" err="1" smtClean="0">
                <a:solidFill>
                  <a:srgbClr val="292764"/>
                </a:solidFill>
              </a:rPr>
              <a:t>SIPrec</a:t>
            </a:r>
            <a:r>
              <a:rPr lang="en-AU" sz="1200" dirty="0" smtClean="0">
                <a:solidFill>
                  <a:srgbClr val="292764"/>
                </a:solidFill>
              </a:rPr>
              <a:t>, RTSP)public </a:t>
            </a:r>
            <a:r>
              <a:rPr lang="en-AU" sz="1200" dirty="0">
                <a:solidFill>
                  <a:srgbClr val="292764"/>
                </a:solidFill>
              </a:rPr>
              <a:t>address and announcement </a:t>
            </a:r>
            <a:r>
              <a:rPr lang="en-AU" sz="1200" dirty="0" smtClean="0">
                <a:solidFill>
                  <a:srgbClr val="292764"/>
                </a:solidFill>
              </a:rPr>
              <a:t>systems.</a:t>
            </a:r>
            <a:endParaRPr lang="en-AU" sz="1200" dirty="0">
              <a:solidFill>
                <a:srgbClr val="292764"/>
              </a:solidFill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6480684" y="5553717"/>
            <a:ext cx="27201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200" dirty="0">
                <a:solidFill>
                  <a:srgbClr val="292764"/>
                </a:solidFill>
              </a:rPr>
              <a:t>Records </a:t>
            </a:r>
            <a:r>
              <a:rPr lang="en-AU" sz="1200" dirty="0" smtClean="0">
                <a:solidFill>
                  <a:srgbClr val="292764"/>
                </a:solidFill>
              </a:rPr>
              <a:t>analogue and IP (ED-137, VoIP, RTSP) </a:t>
            </a:r>
            <a:r>
              <a:rPr lang="en-AU" sz="1200" dirty="0">
                <a:solidFill>
                  <a:srgbClr val="292764"/>
                </a:solidFill>
              </a:rPr>
              <a:t>air traffic management (ATM) and control (ATC) </a:t>
            </a:r>
            <a:r>
              <a:rPr lang="en-AU" sz="1200" dirty="0" smtClean="0">
                <a:solidFill>
                  <a:srgbClr val="292764"/>
                </a:solidFill>
              </a:rPr>
              <a:t>systems.</a:t>
            </a:r>
            <a:endParaRPr lang="en-AU" sz="1200" dirty="0">
              <a:solidFill>
                <a:srgbClr val="292764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49104" y="988246"/>
            <a:ext cx="43709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smtClean="0">
                <a:solidFill>
                  <a:srgbClr val="292764"/>
                </a:solidFill>
                <a:latin typeface="Bauhaus Md BT" panose="04030605020B02020C03" pitchFamily="82" charset="0"/>
              </a:rPr>
              <a:t>Reliable stand-alone 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appliance for hybrid high capacity analogue, IP and ISDN audio logging and call recording with built-in hardware redundancy.</a:t>
            </a: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7987488" y="2247328"/>
            <a:ext cx="139648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Reliable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Affordable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S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ecure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Hybrid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816177" y="1711109"/>
            <a:ext cx="4281444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60 analogue, 60 IP &amp; 60 ISDN recording channels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60,000 audio hours recording storage at 64Kbps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7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00,000 recordings DB storage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3 activation licenses for PC applications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2 years warranty</a:t>
            </a:r>
          </a:p>
        </p:txBody>
      </p:sp>
      <p:sp>
        <p:nvSpPr>
          <p:cNvPr id="27" name="Rectangle 26"/>
          <p:cNvSpPr/>
          <p:nvPr/>
        </p:nvSpPr>
        <p:spPr>
          <a:xfrm>
            <a:off x="8685731" y="86909"/>
            <a:ext cx="117595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May, 2021</a:t>
            </a:r>
            <a:endParaRPr lang="en-AU" sz="10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0482" y="390524"/>
            <a:ext cx="4063492" cy="228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298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43" y="212494"/>
            <a:ext cx="2762420" cy="77378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84333" y="518905"/>
            <a:ext cx="16722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LinX Omnia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8126" y="994747"/>
            <a:ext cx="4281444" cy="5586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60 analogue, 60 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IP &amp; 60 </a:t>
            </a: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ISDN recording channels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60,000 audio hours recording </a:t>
            </a: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storage at 64Kbps</a:t>
            </a:r>
            <a:endParaRPr lang="en-AU" sz="1400" dirty="0" smtClean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7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00,000 recordings DB storage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3 activation licenses for PC applications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2 years warranty (3, 4 or 5 years optional)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Complementary firmware upgrades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Complementary remote support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endParaRPr lang="en-AU" sz="1400" dirty="0" smtClean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Reliable Intel</a:t>
            </a:r>
            <a:r>
              <a:rPr lang="en-AU" sz="1400" baseline="30000" dirty="0">
                <a:solidFill>
                  <a:srgbClr val="292764"/>
                </a:solidFill>
                <a:latin typeface="Bauhaus Md BT" panose="04030605020B02020C03" pitchFamily="82" charset="0"/>
              </a:rPr>
              <a:t>®</a:t>
            </a: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 &amp; Linux</a:t>
            </a:r>
            <a:r>
              <a:rPr lang="en-AU" sz="1400" baseline="30000" dirty="0">
                <a:solidFill>
                  <a:srgbClr val="292764"/>
                </a:solidFill>
                <a:latin typeface="Bauhaus Md BT" panose="04030605020B02020C03" pitchFamily="82" charset="0"/>
              </a:rPr>
              <a:t> ®</a:t>
            </a: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 based platform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Tamper proof file format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Export to .mp3, .wav, .</a:t>
            </a:r>
            <a:r>
              <a:rPr lang="en-AU" sz="1400" dirty="0" err="1" smtClean="0">
                <a:solidFill>
                  <a:srgbClr val="292764"/>
                </a:solidFill>
                <a:latin typeface="Bauhaus Md BT" panose="04030605020B02020C03" pitchFamily="82" charset="0"/>
              </a:rPr>
              <a:t>spx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, .</a:t>
            </a:r>
            <a:r>
              <a:rPr lang="en-AU" sz="1400" dirty="0" err="1" smtClean="0">
                <a:solidFill>
                  <a:srgbClr val="292764"/>
                </a:solidFill>
                <a:latin typeface="Bauhaus Md BT" panose="04030605020B02020C03" pitchFamily="82" charset="0"/>
              </a:rPr>
              <a:t>afic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, .au ...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Monitor, replay, reconstruct, search</a:t>
            </a: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 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... 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Choice of 10 value-add PC applications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Multi-level access control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APIs: REST, Java RMI, SIP, RTSP ...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On-board network, USB and disc archiving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NTP clock, SNMP alarms, SMDR integration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20963" y="980570"/>
            <a:ext cx="4281444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Rack mount form factor: 220 x 480 x 420mm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Zinc passivated &amp; powder coated steel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Integrated 7” colour LCD screen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Integrated keyboard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Integrated 2W </a:t>
            </a: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speaker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Line out and headphones jack (TRS, 3.5mm)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AV-GP disks in RAID configuration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2 x gigabit network interfaces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0</a:t>
            </a:r>
            <a:r>
              <a:rPr lang="en-AU" sz="1400" baseline="30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o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C to 60</a:t>
            </a:r>
            <a:r>
              <a:rPr lang="en-AU" sz="1400" baseline="30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o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C operating temperature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100-240VAC redundant hot-swap power supply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Solid state disk (SSD) option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AMBE decoder option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2x audio storage option</a:t>
            </a:r>
          </a:p>
        </p:txBody>
      </p:sp>
    </p:spTree>
    <p:extLst>
      <p:ext uri="{BB962C8B-B14F-4D97-AF65-F5344CB8AC3E}">
        <p14:creationId xmlns:p14="http://schemas.microsoft.com/office/powerpoint/2010/main" val="39320506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43" y="212494"/>
            <a:ext cx="2762420" cy="77378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84333" y="518905"/>
            <a:ext cx="16722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LinX Omnia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8126" y="994747"/>
            <a:ext cx="4281444" cy="5401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Analogue Recording Interface</a:t>
            </a: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Capacity: up to 60 channels</a:t>
            </a: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>
                <a:solidFill>
                  <a:srgbClr val="292764"/>
                </a:solidFill>
              </a:rPr>
              <a:t>Interface: 2 wire, RJ12, 2 channels per connector</a:t>
            </a: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>
                <a:solidFill>
                  <a:srgbClr val="292764"/>
                </a:solidFill>
              </a:rPr>
              <a:t>Input impedance: &gt;20K</a:t>
            </a:r>
            <a:r>
              <a:rPr lang="el-GR" sz="1200" dirty="0">
                <a:solidFill>
                  <a:srgbClr val="292764"/>
                </a:solidFill>
              </a:rPr>
              <a:t>Ω</a:t>
            </a:r>
            <a:endParaRPr lang="en-AU" sz="1200" dirty="0">
              <a:solidFill>
                <a:srgbClr val="292764"/>
              </a:solidFill>
            </a:endParaRP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>
                <a:solidFill>
                  <a:srgbClr val="292764"/>
                </a:solidFill>
              </a:rPr>
              <a:t>Input level: -7dBm to -46dBm</a:t>
            </a: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>
                <a:solidFill>
                  <a:srgbClr val="292764"/>
                </a:solidFill>
              </a:rPr>
              <a:t>Total harmonic distortion: &lt;2%</a:t>
            </a: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>
                <a:solidFill>
                  <a:srgbClr val="292764"/>
                </a:solidFill>
              </a:rPr>
              <a:t>Signal to noise ratio: -36dB</a:t>
            </a: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CID detection: FSKR, DTMF</a:t>
            </a: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Digit detection: DTMF</a:t>
            </a: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Ring detection</a:t>
            </a: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Automatic gain control</a:t>
            </a: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Voice encoding: </a:t>
            </a:r>
          </a:p>
          <a:p>
            <a:pPr marL="1085850" lvl="2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HQVQ, 8000Hz, 7.9Kbps, mono</a:t>
            </a: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Frequency range: 300-3400Hz</a:t>
            </a: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PIP tone: 1.4KHz, 4 levels</a:t>
            </a: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Recording trigger:</a:t>
            </a:r>
          </a:p>
          <a:p>
            <a:pPr marL="1085850" lvl="2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Off-Hook : 6 VDC levels (5 to 30V)</a:t>
            </a:r>
          </a:p>
          <a:p>
            <a:pPr marL="1085850" lvl="2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err="1" smtClean="0">
                <a:solidFill>
                  <a:srgbClr val="292764"/>
                </a:solidFill>
              </a:rPr>
              <a:t>VoX</a:t>
            </a:r>
            <a:r>
              <a:rPr lang="en-AU" sz="1200" dirty="0" smtClean="0">
                <a:solidFill>
                  <a:srgbClr val="292764"/>
                </a:solidFill>
              </a:rPr>
              <a:t>: 6 signal levels (-20dBm to -40dBm)</a:t>
            </a:r>
          </a:p>
          <a:p>
            <a:pPr marL="1085850" lvl="2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Manual: on/off, via API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20963" y="980570"/>
            <a:ext cx="4281444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IP Recording Interface</a:t>
            </a:r>
            <a:endParaRPr lang="en-AU" sz="1200" dirty="0">
              <a:solidFill>
                <a:srgbClr val="292764"/>
              </a:solidFill>
              <a:latin typeface="+mj-lt"/>
            </a:endParaRP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Capacity: up to 60 concurrent sessions</a:t>
            </a: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Interface: Ethernet, 2 x 1GBps, RJ45</a:t>
            </a: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>
                <a:solidFill>
                  <a:srgbClr val="292764"/>
                </a:solidFill>
              </a:rPr>
              <a:t>Protocols</a:t>
            </a:r>
            <a:r>
              <a:rPr lang="en-AU" sz="1200" dirty="0" smtClean="0">
                <a:solidFill>
                  <a:srgbClr val="292764"/>
                </a:solidFill>
              </a:rPr>
              <a:t>: SIP, SDP, RTP, </a:t>
            </a:r>
            <a:r>
              <a:rPr lang="en-AU" sz="1200" dirty="0" err="1" smtClean="0">
                <a:solidFill>
                  <a:srgbClr val="292764"/>
                </a:solidFill>
              </a:rPr>
              <a:t>SIPrec</a:t>
            </a:r>
            <a:r>
              <a:rPr lang="en-AU" sz="1200" dirty="0">
                <a:solidFill>
                  <a:srgbClr val="292764"/>
                </a:solidFill>
              </a:rPr>
              <a:t>,</a:t>
            </a:r>
            <a:r>
              <a:rPr lang="en-AU" sz="1200" dirty="0" smtClean="0">
                <a:solidFill>
                  <a:srgbClr val="292764"/>
                </a:solidFill>
              </a:rPr>
              <a:t> Cisco</a:t>
            </a:r>
            <a:r>
              <a:rPr lang="en-AU" sz="1200" baseline="30000" dirty="0" smtClean="0">
                <a:solidFill>
                  <a:srgbClr val="292764"/>
                </a:solidFill>
              </a:rPr>
              <a:t>®</a:t>
            </a:r>
            <a:r>
              <a:rPr lang="en-AU" sz="1200" dirty="0" smtClean="0">
                <a:solidFill>
                  <a:srgbClr val="292764"/>
                </a:solidFill>
              </a:rPr>
              <a:t> </a:t>
            </a:r>
            <a:r>
              <a:rPr lang="en-AU" sz="1200" dirty="0" err="1" smtClean="0">
                <a:solidFill>
                  <a:srgbClr val="292764"/>
                </a:solidFill>
              </a:rPr>
              <a:t>BiB</a:t>
            </a:r>
            <a:r>
              <a:rPr lang="en-AU" sz="1200" dirty="0" smtClean="0">
                <a:solidFill>
                  <a:srgbClr val="292764"/>
                </a:solidFill>
              </a:rPr>
              <a:t>, H.323, RTSP, ED-137, Tait</a:t>
            </a:r>
            <a:r>
              <a:rPr lang="en-AU" sz="1200" baseline="30000" dirty="0" smtClean="0">
                <a:solidFill>
                  <a:srgbClr val="292764"/>
                </a:solidFill>
              </a:rPr>
              <a:t>®</a:t>
            </a:r>
            <a:r>
              <a:rPr lang="en-AU" sz="1200" dirty="0" smtClean="0">
                <a:solidFill>
                  <a:srgbClr val="292764"/>
                </a:solidFill>
              </a:rPr>
              <a:t> VRP, </a:t>
            </a:r>
            <a:r>
              <a:rPr lang="en-AU" sz="1200" dirty="0" err="1" smtClean="0">
                <a:solidFill>
                  <a:srgbClr val="292764"/>
                </a:solidFill>
              </a:rPr>
              <a:t>Hytera</a:t>
            </a:r>
            <a:r>
              <a:rPr lang="en-AU" sz="1200" baseline="30000" dirty="0" smtClean="0">
                <a:solidFill>
                  <a:srgbClr val="292764"/>
                </a:solidFill>
              </a:rPr>
              <a:t>®</a:t>
            </a:r>
            <a:r>
              <a:rPr lang="en-AU" sz="1200" dirty="0" smtClean="0">
                <a:solidFill>
                  <a:srgbClr val="292764"/>
                </a:solidFill>
              </a:rPr>
              <a:t> HDAP, </a:t>
            </a:r>
            <a:r>
              <a:rPr lang="en-AU" sz="1200" dirty="0" err="1" smtClean="0">
                <a:solidFill>
                  <a:srgbClr val="292764"/>
                </a:solidFill>
              </a:rPr>
              <a:t>Omnitornics</a:t>
            </a:r>
            <a:r>
              <a:rPr lang="en-AU" sz="1200" baseline="30000" dirty="0" smtClean="0">
                <a:solidFill>
                  <a:srgbClr val="292764"/>
                </a:solidFill>
              </a:rPr>
              <a:t>®</a:t>
            </a:r>
            <a:r>
              <a:rPr lang="en-AU" sz="1200" dirty="0" smtClean="0">
                <a:solidFill>
                  <a:srgbClr val="292764"/>
                </a:solidFill>
              </a:rPr>
              <a:t> </a:t>
            </a:r>
            <a:r>
              <a:rPr lang="en-AU" sz="1200" dirty="0" err="1" smtClean="0">
                <a:solidFill>
                  <a:srgbClr val="292764"/>
                </a:solidFill>
              </a:rPr>
              <a:t>RoIP</a:t>
            </a:r>
            <a:r>
              <a:rPr lang="en-AU" sz="1200" dirty="0">
                <a:solidFill>
                  <a:srgbClr val="292764"/>
                </a:solidFill>
              </a:rPr>
              <a:t>, </a:t>
            </a:r>
            <a:r>
              <a:rPr lang="en-AU" sz="1200" dirty="0" err="1">
                <a:solidFill>
                  <a:srgbClr val="292764"/>
                </a:solidFill>
              </a:rPr>
              <a:t>Zetron</a:t>
            </a:r>
            <a:r>
              <a:rPr lang="en-AU" sz="1200" baseline="30000" dirty="0">
                <a:solidFill>
                  <a:srgbClr val="292764"/>
                </a:solidFill>
              </a:rPr>
              <a:t>®</a:t>
            </a:r>
            <a:r>
              <a:rPr lang="en-AU" sz="1200" dirty="0">
                <a:solidFill>
                  <a:srgbClr val="292764"/>
                </a:solidFill>
              </a:rPr>
              <a:t> </a:t>
            </a:r>
            <a:r>
              <a:rPr lang="en-AU" sz="1200" dirty="0" err="1">
                <a:solidFill>
                  <a:srgbClr val="292764"/>
                </a:solidFill>
              </a:rPr>
              <a:t>RoIP</a:t>
            </a:r>
            <a:endParaRPr lang="en-AU" sz="1200" dirty="0" smtClean="0">
              <a:solidFill>
                <a:srgbClr val="292764"/>
              </a:solidFill>
            </a:endParaRP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>
                <a:solidFill>
                  <a:srgbClr val="292764"/>
                </a:solidFill>
              </a:rPr>
              <a:t>Voice encoding: </a:t>
            </a:r>
            <a:endParaRPr lang="en-AU" sz="1200" dirty="0" smtClean="0">
              <a:solidFill>
                <a:srgbClr val="292764"/>
              </a:solidFill>
            </a:endParaRPr>
          </a:p>
          <a:p>
            <a:pPr marL="1085850" lvl="2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G.711</a:t>
            </a:r>
            <a:r>
              <a:rPr lang="en-AU" sz="1200" dirty="0">
                <a:solidFill>
                  <a:srgbClr val="292764"/>
                </a:solidFill>
              </a:rPr>
              <a:t>, 8000Hz, 64Kbps, </a:t>
            </a:r>
            <a:r>
              <a:rPr lang="en-AU" sz="1200" dirty="0" smtClean="0">
                <a:solidFill>
                  <a:srgbClr val="292764"/>
                </a:solidFill>
              </a:rPr>
              <a:t>mono</a:t>
            </a:r>
          </a:p>
          <a:p>
            <a:pPr marL="1085850" lvl="2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AMBE, 8000Hz, 2450bps, mono</a:t>
            </a:r>
          </a:p>
          <a:p>
            <a:pPr marL="1085850" lvl="2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PCM, 8000Hz, 128Kbps, mono</a:t>
            </a:r>
            <a:endParaRPr lang="en-AU" sz="1200" dirty="0">
              <a:solidFill>
                <a:srgbClr val="292764"/>
              </a:solidFill>
            </a:endParaRP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Passive packet capture: via SPAN port</a:t>
            </a: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Active packet capture: TCP, unicast &amp; multicast UDP</a:t>
            </a: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endParaRPr lang="en-AU" sz="1200" dirty="0">
              <a:solidFill>
                <a:srgbClr val="292764"/>
              </a:solidFill>
            </a:endParaRP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ISDN Recording Interface</a:t>
            </a: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Capacity: up to 60 concurrent calls across 4 E1/T1 links </a:t>
            </a: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Interface</a:t>
            </a:r>
            <a:r>
              <a:rPr lang="en-AU" sz="1200" dirty="0">
                <a:solidFill>
                  <a:srgbClr val="292764"/>
                </a:solidFill>
              </a:rPr>
              <a:t>: </a:t>
            </a:r>
            <a:r>
              <a:rPr lang="en-AU" sz="1200" dirty="0" smtClean="0">
                <a:solidFill>
                  <a:srgbClr val="292764"/>
                </a:solidFill>
              </a:rPr>
              <a:t>Hi-Z </a:t>
            </a:r>
            <a:r>
              <a:rPr lang="en-AU" sz="1200" dirty="0">
                <a:solidFill>
                  <a:srgbClr val="292764"/>
                </a:solidFill>
              </a:rPr>
              <a:t>4 wire, RJ45, E1/T1</a:t>
            </a: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>
                <a:solidFill>
                  <a:srgbClr val="292764"/>
                </a:solidFill>
              </a:rPr>
              <a:t>Protocols: ITU-T Q.931, National ISDN 1 and 2, Nortel DMS 100, AT&amp;T 4ESS, Lucent 5ESS, Euro ISDN</a:t>
            </a: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>
                <a:solidFill>
                  <a:srgbClr val="292764"/>
                </a:solidFill>
              </a:rPr>
              <a:t>Voice encoding: </a:t>
            </a:r>
            <a:endParaRPr lang="en-AU" sz="1200" dirty="0" smtClean="0">
              <a:solidFill>
                <a:srgbClr val="292764"/>
              </a:solidFill>
            </a:endParaRPr>
          </a:p>
          <a:p>
            <a:pPr marL="1085850" lvl="2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G.711</a:t>
            </a:r>
            <a:r>
              <a:rPr lang="en-AU" sz="1200" dirty="0">
                <a:solidFill>
                  <a:srgbClr val="292764"/>
                </a:solidFill>
              </a:rPr>
              <a:t>, 8000Hz, 64Kbps, </a:t>
            </a:r>
            <a:r>
              <a:rPr lang="en-AU" sz="1200" dirty="0" smtClean="0">
                <a:solidFill>
                  <a:srgbClr val="292764"/>
                </a:solidFill>
              </a:rPr>
              <a:t>mono</a:t>
            </a:r>
            <a:endParaRPr lang="en-AU" sz="1200" dirty="0">
              <a:solidFill>
                <a:srgbClr val="2927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1369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3"/>
          <p:cNvSpPr txBox="1">
            <a:spLocks/>
          </p:cNvSpPr>
          <p:nvPr/>
        </p:nvSpPr>
        <p:spPr>
          <a:xfrm>
            <a:off x="643624" y="5263791"/>
            <a:ext cx="4158439" cy="82207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  <a:hlinkClick r:id="rId2"/>
              </a:rPr>
              <a:t>trvr@prolancer.com.au</a:t>
            </a:r>
            <a:endParaRPr lang="en-AU" sz="2400" dirty="0" smtClean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pPr marL="0" indent="0">
              <a:buNone/>
            </a:pPr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+61 2 8060 3311</a:t>
            </a:r>
            <a:endParaRPr lang="en-AU" sz="2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9688" y="5095041"/>
            <a:ext cx="1422222" cy="121904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2526" y="5185130"/>
            <a:ext cx="979401" cy="979401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43" y="212494"/>
            <a:ext cx="2762420" cy="773787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7255237" y="1863395"/>
            <a:ext cx="20416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>
                <a:solidFill>
                  <a:srgbClr val="EE3D24"/>
                </a:solidFill>
                <a:latin typeface="Bauhaus Md BT" panose="04030605020B02020C03" pitchFamily="82" charset="0"/>
              </a:rPr>
              <a:t>All Australian design, development and manufacturing.</a:t>
            </a:r>
          </a:p>
          <a:p>
            <a:endParaRPr lang="en-AU" sz="1400" dirty="0" smtClean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Equally popular with enterprises, governments, utilities, infrastructure, militaries ... world wide.</a:t>
            </a: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77657" y="6332612"/>
            <a:ext cx="50749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Total Recall VR is designed, developed and manufactured in Australia by Prolancer Pty Ltd, 2/34a Olive Street, Kingsgrove NSW 2208, Australia.</a:t>
            </a:r>
            <a:endParaRPr lang="en-AU" sz="10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82" y="1286981"/>
            <a:ext cx="7230302" cy="329204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154"/>
          <a:stretch/>
        </p:blipFill>
        <p:spPr>
          <a:xfrm>
            <a:off x="6781910" y="5140085"/>
            <a:ext cx="1135921" cy="112895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084333" y="518905"/>
            <a:ext cx="16722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LinX Omnia</a:t>
            </a:r>
          </a:p>
        </p:txBody>
      </p:sp>
    </p:spTree>
    <p:extLst>
      <p:ext uri="{BB962C8B-B14F-4D97-AF65-F5344CB8AC3E}">
        <p14:creationId xmlns:p14="http://schemas.microsoft.com/office/powerpoint/2010/main" val="29198997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_Brochure.potx" id="{DDEB18B1-0E35-446D-840A-53B0DF1C9444}" vid="{F05CFC2B-818B-404B-ACEA-B356A5D846C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T_Brochure</Template>
  <TotalTime>496</TotalTime>
  <Words>726</Words>
  <Application>Microsoft Office PowerPoint</Application>
  <PresentationFormat>A4 Paper (210x297 mm)</PresentationFormat>
  <Paragraphs>102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Bauhaus Md BT</vt:lpstr>
      <vt:lpstr>Calibri</vt:lpstr>
      <vt:lpstr>Calibri Light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 Andonov</dc:creator>
  <cp:lastModifiedBy>Emil Andonov</cp:lastModifiedBy>
  <cp:revision>73</cp:revision>
  <dcterms:created xsi:type="dcterms:W3CDTF">2018-10-22T06:51:49Z</dcterms:created>
  <dcterms:modified xsi:type="dcterms:W3CDTF">2021-05-31T22:10:17Z</dcterms:modified>
</cp:coreProperties>
</file>