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8" r:id="rId3"/>
    <p:sldId id="261" r:id="rId4"/>
    <p:sldId id="262" r:id="rId5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764"/>
    <a:srgbClr val="EE3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1" autoAdjust="0"/>
    <p:restoredTop sz="96301" autoAdjust="0"/>
  </p:normalViewPr>
  <p:slideViewPr>
    <p:cSldViewPr snapToGrid="0">
      <p:cViewPr varScale="1">
        <p:scale>
          <a:sx n="104" d="100"/>
          <a:sy n="104" d="100"/>
        </p:scale>
        <p:origin x="124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849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60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82460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97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hyperlink" Target="mailto:trvr@prolancer.com.a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084333" y="518905"/>
            <a:ext cx="1835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Essence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559" y="749737"/>
            <a:ext cx="3250794" cy="1828571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541244" y="3497137"/>
            <a:ext cx="1630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Easily and securely</a:t>
            </a:r>
          </a:p>
          <a:p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ecord: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35" y="4022322"/>
            <a:ext cx="320040" cy="320040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938168" y="4028453"/>
            <a:ext cx="1051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Telephones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41244" y="4317094"/>
            <a:ext cx="2720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IP (SIP, </a:t>
            </a:r>
            <a:r>
              <a:rPr lang="en-AU" sz="1200" dirty="0" err="1">
                <a:solidFill>
                  <a:srgbClr val="292764"/>
                </a:solidFill>
              </a:rPr>
              <a:t>SIPrec</a:t>
            </a:r>
            <a:r>
              <a:rPr lang="en-AU" sz="1200" dirty="0">
                <a:solidFill>
                  <a:srgbClr val="292764"/>
                </a:solidFill>
              </a:rPr>
              <a:t>, Cisco</a:t>
            </a:r>
            <a:r>
              <a:rPr lang="en-AU" sz="12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Built in Bridge (</a:t>
            </a:r>
            <a:r>
              <a:rPr lang="en-AU" sz="1200" dirty="0" err="1">
                <a:solidFill>
                  <a:srgbClr val="292764"/>
                </a:solidFill>
              </a:rPr>
              <a:t>BiB</a:t>
            </a:r>
            <a:r>
              <a:rPr lang="en-AU" sz="1200">
                <a:solidFill>
                  <a:srgbClr val="292764"/>
                </a:solidFill>
              </a:rPr>
              <a:t>) and H.323) telephones.</a:t>
            </a:r>
            <a:endParaRPr lang="en-AU" sz="1200" dirty="0">
              <a:solidFill>
                <a:srgbClr val="292764"/>
              </a:solidFill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632" y="4022322"/>
            <a:ext cx="320040" cy="320040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3912265" y="4020357"/>
            <a:ext cx="1162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2-way Radio</a:t>
            </a:r>
          </a:p>
        </p:txBody>
      </p:sp>
      <p:sp>
        <p:nvSpPr>
          <p:cNvPr id="51" name="Rectangle 50"/>
          <p:cNvSpPr/>
          <p:nvPr/>
        </p:nvSpPr>
        <p:spPr>
          <a:xfrm>
            <a:off x="3502850" y="4317094"/>
            <a:ext cx="27201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analogue, </a:t>
            </a:r>
            <a:r>
              <a:rPr lang="en-AU" sz="1200" dirty="0" err="1">
                <a:solidFill>
                  <a:srgbClr val="292764"/>
                </a:solidFill>
              </a:rPr>
              <a:t>RoIP</a:t>
            </a:r>
            <a:r>
              <a:rPr lang="en-AU" sz="1200" dirty="0">
                <a:solidFill>
                  <a:srgbClr val="292764"/>
                </a:solidFill>
              </a:rPr>
              <a:t>, DMR, P25, NXDN radios and consoles (</a:t>
            </a:r>
            <a:r>
              <a:rPr lang="en-AU" sz="1200" dirty="0" err="1">
                <a:solidFill>
                  <a:srgbClr val="292764"/>
                </a:solidFill>
              </a:rPr>
              <a:t>Omnitronics</a:t>
            </a:r>
            <a:r>
              <a:rPr lang="en-AU" sz="12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</a:t>
            </a:r>
            <a:r>
              <a:rPr lang="en-AU" sz="1200" dirty="0" err="1">
                <a:solidFill>
                  <a:srgbClr val="292764"/>
                </a:solidFill>
              </a:rPr>
              <a:t>RoIP</a:t>
            </a:r>
            <a:r>
              <a:rPr lang="en-AU" sz="1200" dirty="0">
                <a:solidFill>
                  <a:srgbClr val="292764"/>
                </a:solidFill>
              </a:rPr>
              <a:t>, Tait</a:t>
            </a:r>
            <a:r>
              <a:rPr lang="en-AU" sz="12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VRP and </a:t>
            </a:r>
            <a:r>
              <a:rPr lang="en-AU" sz="1200" dirty="0" err="1">
                <a:solidFill>
                  <a:srgbClr val="292764"/>
                </a:solidFill>
              </a:rPr>
              <a:t>Hytera</a:t>
            </a:r>
            <a:r>
              <a:rPr lang="en-AU" sz="12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HDAP, </a:t>
            </a:r>
            <a:r>
              <a:rPr lang="en-AU" sz="1200" dirty="0" err="1">
                <a:solidFill>
                  <a:srgbClr val="292764"/>
                </a:solidFill>
              </a:rPr>
              <a:t>Zetron</a:t>
            </a:r>
            <a:r>
              <a:rPr lang="en-AU" sz="12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</a:t>
            </a:r>
            <a:r>
              <a:rPr lang="en-AU" sz="1200" dirty="0" err="1">
                <a:solidFill>
                  <a:srgbClr val="292764"/>
                </a:solidFill>
              </a:rPr>
              <a:t>RoIP</a:t>
            </a:r>
            <a:r>
              <a:rPr lang="en-AU" sz="1200">
                <a:solidFill>
                  <a:srgbClr val="292764"/>
                </a:solidFill>
              </a:rPr>
              <a:t>).</a:t>
            </a:r>
            <a:endParaRPr lang="en-AU" sz="1200" dirty="0">
              <a:solidFill>
                <a:srgbClr val="292764"/>
              </a:solidFill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762" y="4007188"/>
            <a:ext cx="320040" cy="320040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6874395" y="4003199"/>
            <a:ext cx="912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Intercoms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6480684" y="4317094"/>
            <a:ext cx="2720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IP intercoms and emergency help points using </a:t>
            </a:r>
            <a:r>
              <a:rPr lang="en-AU" sz="1200" dirty="0" err="1">
                <a:solidFill>
                  <a:srgbClr val="292764"/>
                </a:solidFill>
              </a:rPr>
              <a:t>AoIP</a:t>
            </a:r>
            <a:r>
              <a:rPr lang="en-AU" sz="1200" dirty="0">
                <a:solidFill>
                  <a:srgbClr val="292764"/>
                </a:solidFill>
              </a:rPr>
              <a:t>, SIP and </a:t>
            </a:r>
            <a:r>
              <a:rPr lang="en-AU" sz="1200" dirty="0" err="1">
                <a:solidFill>
                  <a:srgbClr val="292764"/>
                </a:solidFill>
              </a:rPr>
              <a:t>SIPrec</a:t>
            </a:r>
            <a:r>
              <a:rPr lang="en-AU" sz="1200" dirty="0">
                <a:solidFill>
                  <a:srgbClr val="292764"/>
                </a:solidFill>
              </a:rPr>
              <a:t>.</a:t>
            </a: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35" y="5253945"/>
            <a:ext cx="320040" cy="320040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938168" y="5254004"/>
            <a:ext cx="1436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Broadcast Radio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087" y="5264125"/>
            <a:ext cx="320040" cy="32004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3906720" y="5266208"/>
            <a:ext cx="1287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Public Address</a:t>
            </a: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762" y="5266343"/>
            <a:ext cx="320040" cy="320040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6874395" y="5260330"/>
            <a:ext cx="1462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Air Traffic Control</a:t>
            </a:r>
          </a:p>
        </p:txBody>
      </p:sp>
      <p:sp>
        <p:nvSpPr>
          <p:cNvPr id="61" name="Rectangle 60"/>
          <p:cNvSpPr/>
          <p:nvPr/>
        </p:nvSpPr>
        <p:spPr>
          <a:xfrm>
            <a:off x="541244" y="5553717"/>
            <a:ext cx="2720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public broadcast radio using </a:t>
            </a:r>
            <a:r>
              <a:rPr lang="en-AU" sz="1200" dirty="0" err="1">
                <a:solidFill>
                  <a:srgbClr val="292764"/>
                </a:solidFill>
              </a:rPr>
              <a:t>AoIP</a:t>
            </a:r>
            <a:r>
              <a:rPr lang="en-AU" sz="1200" dirty="0">
                <a:solidFill>
                  <a:srgbClr val="292764"/>
                </a:solidFill>
              </a:rPr>
              <a:t>, </a:t>
            </a:r>
            <a:r>
              <a:rPr lang="en-AU" sz="1200" dirty="0" err="1">
                <a:solidFill>
                  <a:srgbClr val="292764"/>
                </a:solidFill>
              </a:rPr>
              <a:t>RoIP</a:t>
            </a:r>
            <a:r>
              <a:rPr lang="en-AU" sz="1200" dirty="0">
                <a:solidFill>
                  <a:srgbClr val="292764"/>
                </a:solidFill>
              </a:rPr>
              <a:t> and RTSP.</a:t>
            </a:r>
          </a:p>
        </p:txBody>
      </p:sp>
      <p:sp>
        <p:nvSpPr>
          <p:cNvPr id="62" name="Rectangle 61"/>
          <p:cNvSpPr/>
          <p:nvPr/>
        </p:nvSpPr>
        <p:spPr>
          <a:xfrm>
            <a:off x="3512486" y="5553717"/>
            <a:ext cx="2720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IP public address and announcement systems using </a:t>
            </a:r>
            <a:r>
              <a:rPr lang="en-AU" sz="1200" dirty="0" err="1">
                <a:solidFill>
                  <a:srgbClr val="292764"/>
                </a:solidFill>
              </a:rPr>
              <a:t>AoIP</a:t>
            </a:r>
            <a:r>
              <a:rPr lang="en-AU" sz="1200" dirty="0">
                <a:solidFill>
                  <a:srgbClr val="292764"/>
                </a:solidFill>
              </a:rPr>
              <a:t>, SIP, </a:t>
            </a:r>
            <a:r>
              <a:rPr lang="en-AU" sz="1200" dirty="0" err="1">
                <a:solidFill>
                  <a:srgbClr val="292764"/>
                </a:solidFill>
              </a:rPr>
              <a:t>SIPrec</a:t>
            </a:r>
            <a:r>
              <a:rPr lang="en-AU" sz="1200" dirty="0">
                <a:solidFill>
                  <a:srgbClr val="292764"/>
                </a:solidFill>
              </a:rPr>
              <a:t> and RTSP.</a:t>
            </a:r>
          </a:p>
        </p:txBody>
      </p:sp>
      <p:sp>
        <p:nvSpPr>
          <p:cNvPr id="63" name="Rectangle 62"/>
          <p:cNvSpPr/>
          <p:nvPr/>
        </p:nvSpPr>
        <p:spPr>
          <a:xfrm>
            <a:off x="6480684" y="5553717"/>
            <a:ext cx="2720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Records IP (or VoIP) air traffic management (ATM) and control (ATC) systems using ED-137.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49104" y="988246"/>
            <a:ext cx="4370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Compact stand-alone appliance for medium capacity IP audio logging and call recording in an incredibly small package.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987488" y="2247328"/>
            <a:ext cx="13964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Reliable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Affordable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S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ecure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Hybrid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16177" y="1711109"/>
            <a:ext cx="428144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60 IP recording channels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60,000 audio hours recording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storage at 64Kbps</a:t>
            </a:r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600,000 recordings DB storage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3 activation licenses for PC applications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 years warranty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685731" y="86909"/>
            <a:ext cx="1175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May, 2021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298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84333" y="518905"/>
            <a:ext cx="1835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Essence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8126" y="994747"/>
            <a:ext cx="4281444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60 IP recording channels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60,000 audio hours recording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storage at 64Kbps</a:t>
            </a:r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600,000 recordings DB storage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3 activation licenses for PC applications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 years warranty (3, 4 or 5 years optional)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Complementary firmware upgrades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Complementary support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Reliable Intel</a:t>
            </a:r>
            <a:r>
              <a:rPr lang="en-AU" sz="14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 &amp; Linux</a:t>
            </a:r>
            <a:r>
              <a:rPr lang="en-AU" sz="14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 ®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 based platform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Tamper proof file format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Export to .mp3, .wav, .</a:t>
            </a:r>
            <a:r>
              <a:rPr lang="en-AU" sz="1400" dirty="0" err="1">
                <a:solidFill>
                  <a:srgbClr val="292764"/>
                </a:solidFill>
                <a:latin typeface="Bauhaus Md BT" panose="04030605020B02020C03" pitchFamily="82" charset="0"/>
              </a:rPr>
              <a:t>spx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, .</a:t>
            </a:r>
            <a:r>
              <a:rPr lang="en-AU" sz="1400" dirty="0" err="1">
                <a:solidFill>
                  <a:srgbClr val="292764"/>
                </a:solidFill>
                <a:latin typeface="Bauhaus Md BT" panose="04030605020B02020C03" pitchFamily="82" charset="0"/>
              </a:rPr>
              <a:t>afic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, .au ...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Monitor, replay, reconstruct, search ... 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Choice of 10 value-add PC applications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Multi-level access control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APIs: REST, Java RMI, SIP, RTSP ...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On-board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network </a:t>
            </a:r>
            <a:r>
              <a:rPr lang="en-AU" sz="1400" smtClean="0">
                <a:solidFill>
                  <a:srgbClr val="292764"/>
                </a:solidFill>
                <a:latin typeface="Bauhaus Md BT" panose="04030605020B02020C03" pitchFamily="82" charset="0"/>
              </a:rPr>
              <a:t>and USB archiving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NTP clock, SNMP alarms, SMDR integration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20963" y="980570"/>
            <a:ext cx="4281444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Tiny-box form factor: 180 x 126 x 68mm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Powder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coated steel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10.1” colour LCD screen with integrated speaker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Custom 24 key keyboard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Fan-less design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 x gigabit network interfaces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0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 to 45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 operating temperature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12VDC power supply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Solid state disk (SSD) option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AMBE decoder option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2x audio storage option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err="1" smtClean="0">
                <a:solidFill>
                  <a:srgbClr val="292764"/>
                </a:solidFill>
                <a:latin typeface="Bauhaus Md BT" panose="04030605020B02020C03" pitchFamily="82" charset="0"/>
              </a:rPr>
              <a:t>BluRay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/DVD/CD disc archiving option</a:t>
            </a:r>
          </a:p>
        </p:txBody>
      </p:sp>
    </p:spTree>
    <p:extLst>
      <p:ext uri="{BB962C8B-B14F-4D97-AF65-F5344CB8AC3E}">
        <p14:creationId xmlns:p14="http://schemas.microsoft.com/office/powerpoint/2010/main" val="3932050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84333" y="518905"/>
            <a:ext cx="1835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Essence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20963" y="980570"/>
            <a:ext cx="4281444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IP Recording Interface</a:t>
            </a:r>
            <a:endParaRPr lang="en-AU" sz="1200" dirty="0">
              <a:solidFill>
                <a:srgbClr val="292764"/>
              </a:solidFill>
              <a:latin typeface="+mj-lt"/>
            </a:endParaRP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Capacity: up to 60 concurrent sessions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Interface: Ethernet, 2 x 1GBps, RJ45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Protocols</a:t>
            </a:r>
            <a:r>
              <a:rPr lang="en-AU" sz="1200" dirty="0" smtClean="0">
                <a:solidFill>
                  <a:srgbClr val="292764"/>
                </a:solidFill>
              </a:rPr>
              <a:t>: SIP, SDP, RTP, </a:t>
            </a:r>
            <a:r>
              <a:rPr lang="en-AU" sz="1200" dirty="0" err="1" smtClean="0">
                <a:solidFill>
                  <a:srgbClr val="292764"/>
                </a:solidFill>
              </a:rPr>
              <a:t>SIPrec</a:t>
            </a:r>
            <a:r>
              <a:rPr lang="en-AU" sz="1200" dirty="0">
                <a:solidFill>
                  <a:srgbClr val="292764"/>
                </a:solidFill>
              </a:rPr>
              <a:t>,</a:t>
            </a:r>
            <a:r>
              <a:rPr lang="en-AU" sz="1200" dirty="0" smtClean="0">
                <a:solidFill>
                  <a:srgbClr val="292764"/>
                </a:solidFill>
              </a:rPr>
              <a:t> Cisco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</a:t>
            </a:r>
            <a:r>
              <a:rPr lang="en-AU" sz="1200" dirty="0" err="1" smtClean="0">
                <a:solidFill>
                  <a:srgbClr val="292764"/>
                </a:solidFill>
              </a:rPr>
              <a:t>BiB</a:t>
            </a:r>
            <a:r>
              <a:rPr lang="en-AU" sz="1200" dirty="0" smtClean="0">
                <a:solidFill>
                  <a:srgbClr val="292764"/>
                </a:solidFill>
              </a:rPr>
              <a:t>, RTSP, ED-137, Tait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VRP, </a:t>
            </a:r>
            <a:r>
              <a:rPr lang="en-AU" sz="1200" dirty="0" err="1" smtClean="0">
                <a:solidFill>
                  <a:srgbClr val="292764"/>
                </a:solidFill>
              </a:rPr>
              <a:t>Hytera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HDAP, </a:t>
            </a:r>
            <a:r>
              <a:rPr lang="en-AU" sz="1200" dirty="0" err="1" smtClean="0">
                <a:solidFill>
                  <a:srgbClr val="292764"/>
                </a:solidFill>
              </a:rPr>
              <a:t>Omnitornics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</a:t>
            </a:r>
            <a:r>
              <a:rPr lang="en-AU" sz="1200" dirty="0" err="1" smtClean="0">
                <a:solidFill>
                  <a:srgbClr val="292764"/>
                </a:solidFill>
              </a:rPr>
              <a:t>RoIP</a:t>
            </a:r>
            <a:r>
              <a:rPr lang="en-AU" sz="1200" dirty="0">
                <a:solidFill>
                  <a:srgbClr val="292764"/>
                </a:solidFill>
              </a:rPr>
              <a:t>, </a:t>
            </a:r>
            <a:r>
              <a:rPr lang="en-AU" sz="1200" dirty="0" err="1">
                <a:solidFill>
                  <a:srgbClr val="292764"/>
                </a:solidFill>
              </a:rPr>
              <a:t>Zetron</a:t>
            </a:r>
            <a:r>
              <a:rPr lang="en-AU" sz="1200" baseline="30000" dirty="0">
                <a:solidFill>
                  <a:srgbClr val="292764"/>
                </a:solidFill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</a:t>
            </a:r>
            <a:r>
              <a:rPr lang="en-AU" sz="1200" dirty="0" err="1" smtClean="0">
                <a:solidFill>
                  <a:srgbClr val="292764"/>
                </a:solidFill>
              </a:rPr>
              <a:t>RoIP</a:t>
            </a:r>
            <a:endParaRPr lang="en-AU" sz="1200" dirty="0" smtClean="0">
              <a:solidFill>
                <a:srgbClr val="292764"/>
              </a:solidFill>
            </a:endParaRP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Voice encoding: </a:t>
            </a:r>
            <a:endParaRPr lang="en-AU" sz="1200" dirty="0" smtClean="0">
              <a:solidFill>
                <a:srgbClr val="292764"/>
              </a:solidFill>
            </a:endParaRP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G.711</a:t>
            </a:r>
            <a:r>
              <a:rPr lang="en-AU" sz="1200" dirty="0">
                <a:solidFill>
                  <a:srgbClr val="292764"/>
                </a:solidFill>
              </a:rPr>
              <a:t>, 8000Hz, 64Kbps, </a:t>
            </a:r>
            <a:r>
              <a:rPr lang="en-AU" sz="1200" dirty="0" smtClean="0">
                <a:solidFill>
                  <a:srgbClr val="292764"/>
                </a:solidFill>
              </a:rPr>
              <a:t>mono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AMBE, 8000Hx, 2450bps, mono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PCM, 8000Hz, 128Kbps, mono</a:t>
            </a:r>
            <a:endParaRPr lang="en-AU" sz="1200" dirty="0">
              <a:solidFill>
                <a:srgbClr val="292764"/>
              </a:solidFill>
            </a:endParaRP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Passive packet capture: via SPAN port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Active packet capture: TCP, unicast &amp; multicast UDP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25" y="3864203"/>
            <a:ext cx="4572638" cy="25721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679" y="1193146"/>
            <a:ext cx="1828800" cy="1371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963" y="1842875"/>
            <a:ext cx="1828800" cy="13716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25" y="2280027"/>
            <a:ext cx="18288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48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3"/>
          <p:cNvSpPr txBox="1">
            <a:spLocks/>
          </p:cNvSpPr>
          <p:nvPr/>
        </p:nvSpPr>
        <p:spPr>
          <a:xfrm>
            <a:off x="643624" y="5263791"/>
            <a:ext cx="4158439" cy="8220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  <a:hlinkClick r:id="rId2"/>
              </a:rPr>
              <a:t>trvr@prolancer.com.au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+61 2 8060 3311</a:t>
            </a:r>
            <a:endParaRPr lang="en-AU" sz="2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688" y="5095041"/>
            <a:ext cx="1422222" cy="12190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526" y="5185130"/>
            <a:ext cx="979401" cy="97940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255237" y="1863395"/>
            <a:ext cx="2041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3D24"/>
                </a:solidFill>
                <a:latin typeface="Bauhaus Md BT" panose="04030605020B02020C03" pitchFamily="82" charset="0"/>
              </a:rPr>
              <a:t>All Australian design, development and manufacturing.</a:t>
            </a:r>
          </a:p>
          <a:p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Equally popular with enterprises, governments, utilities, infrastructure, militaries ... world wide.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77657" y="6332612"/>
            <a:ext cx="5074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is designed, developed and manufactured in Australia by Prolancer Pty Ltd, 2/34a Olive Street, Kingsgrove NSW 2208, Australia.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82" y="1286981"/>
            <a:ext cx="7230302" cy="32920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54"/>
          <a:stretch/>
        </p:blipFill>
        <p:spPr>
          <a:xfrm>
            <a:off x="6781910" y="5140085"/>
            <a:ext cx="1135921" cy="11289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84333" y="518905"/>
            <a:ext cx="1835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Essence</a:t>
            </a:r>
          </a:p>
        </p:txBody>
      </p:sp>
    </p:spTree>
    <p:extLst>
      <p:ext uri="{BB962C8B-B14F-4D97-AF65-F5344CB8AC3E}">
        <p14:creationId xmlns:p14="http://schemas.microsoft.com/office/powerpoint/2010/main" val="3873164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_Brochure.potx" id="{DDEB18B1-0E35-446D-840A-53B0DF1C9444}" vid="{F05CFC2B-818B-404B-ACEA-B356A5D846C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T_Brochure</Template>
  <TotalTime>355</TotalTime>
  <Words>499</Words>
  <Application>Microsoft Office PowerPoint</Application>
  <PresentationFormat>A4 Paper (210x297 mm)</PresentationFormat>
  <Paragraphs>75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Bauhaus Md BT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 Andonov</dc:creator>
  <cp:lastModifiedBy>Emil Andonov</cp:lastModifiedBy>
  <cp:revision>49</cp:revision>
  <dcterms:created xsi:type="dcterms:W3CDTF">2018-10-22T06:51:49Z</dcterms:created>
  <dcterms:modified xsi:type="dcterms:W3CDTF">2021-05-31T22:08:54Z</dcterms:modified>
</cp:coreProperties>
</file>