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1" r:id="rId4"/>
    <p:sldId id="260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1436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Altus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1244" y="3497137"/>
            <a:ext cx="163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Easily and securely</a:t>
            </a:r>
          </a:p>
          <a:p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ecord: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4022322"/>
            <a:ext cx="320040" cy="32004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938168" y="4028453"/>
            <a:ext cx="1051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Telephones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41244" y="4317094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>
                <a:solidFill>
                  <a:srgbClr val="292764"/>
                </a:solidFill>
              </a:rPr>
              <a:t>SIP,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Cisco</a:t>
            </a:r>
            <a:r>
              <a:rPr lang="en-AU" sz="12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>
                <a:solidFill>
                  <a:srgbClr val="292764"/>
                </a:solidFill>
              </a:rPr>
              <a:t>Built in Bridge (</a:t>
            </a:r>
            <a:r>
              <a:rPr lang="en-AU" sz="1200" dirty="0" err="1">
                <a:solidFill>
                  <a:srgbClr val="292764"/>
                </a:solidFill>
              </a:rPr>
              <a:t>BiB</a:t>
            </a:r>
            <a:r>
              <a:rPr lang="en-AU" sz="1200" dirty="0" smtClean="0">
                <a:solidFill>
                  <a:srgbClr val="292764"/>
                </a:solidFill>
              </a:rPr>
              <a:t>) and H.323) telephones.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632" y="4022322"/>
            <a:ext cx="320040" cy="32004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912265" y="4020357"/>
            <a:ext cx="1162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2-way Radio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502850" y="4317094"/>
            <a:ext cx="2720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analogue,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 smtClean="0">
                <a:solidFill>
                  <a:srgbClr val="292764"/>
                </a:solidFill>
              </a:rPr>
              <a:t>, DMR, P25, NXDN radios and consoles (</a:t>
            </a:r>
            <a:r>
              <a:rPr lang="en-AU" sz="1200" dirty="0" err="1" smtClean="0">
                <a:solidFill>
                  <a:srgbClr val="292764"/>
                </a:solidFill>
              </a:rPr>
              <a:t>Omnitronics</a:t>
            </a:r>
            <a:r>
              <a:rPr lang="en-AU" sz="12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>
                <a:solidFill>
                  <a:srgbClr val="292764"/>
                </a:solidFill>
              </a:rPr>
              <a:t>RoIP</a:t>
            </a:r>
            <a:r>
              <a:rPr lang="en-AU" sz="1200" dirty="0">
                <a:solidFill>
                  <a:srgbClr val="292764"/>
                </a:solidFill>
              </a:rPr>
              <a:t>, </a:t>
            </a:r>
            <a:r>
              <a:rPr lang="en-AU" sz="1200" dirty="0" smtClean="0">
                <a:solidFill>
                  <a:srgbClr val="292764"/>
                </a:solidFill>
              </a:rPr>
              <a:t>Tait</a:t>
            </a:r>
            <a:r>
              <a:rPr lang="en-AU" sz="12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>
                <a:solidFill>
                  <a:srgbClr val="292764"/>
                </a:solidFill>
              </a:rPr>
              <a:t>VRP and </a:t>
            </a:r>
            <a:r>
              <a:rPr lang="en-AU" sz="1200" dirty="0" err="1" smtClean="0">
                <a:solidFill>
                  <a:srgbClr val="292764"/>
                </a:solidFill>
              </a:rPr>
              <a:t>Hytera</a:t>
            </a:r>
            <a:r>
              <a:rPr lang="en-AU" sz="12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HDAP, </a:t>
            </a:r>
            <a:r>
              <a:rPr lang="en-AU" sz="1200" dirty="0" err="1" smtClean="0">
                <a:solidFill>
                  <a:srgbClr val="292764"/>
                </a:solidFill>
              </a:rPr>
              <a:t>Zetron</a:t>
            </a:r>
            <a:r>
              <a:rPr lang="en-AU" sz="12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 smtClean="0">
                <a:solidFill>
                  <a:srgbClr val="292764"/>
                </a:solidFill>
              </a:rPr>
              <a:t>).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4007188"/>
            <a:ext cx="320040" cy="32004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874395" y="4003199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Intercoms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480684" y="4317094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 err="1" smtClean="0">
                <a:solidFill>
                  <a:srgbClr val="292764"/>
                </a:solidFill>
              </a:rPr>
              <a:t>AoIP</a:t>
            </a:r>
            <a:r>
              <a:rPr lang="en-AU" sz="1200" dirty="0" smtClean="0">
                <a:solidFill>
                  <a:srgbClr val="292764"/>
                </a:solidFill>
              </a:rPr>
              <a:t>, SIP,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RTSP) intercoms </a:t>
            </a:r>
            <a:r>
              <a:rPr lang="en-AU" sz="1200" dirty="0">
                <a:solidFill>
                  <a:srgbClr val="292764"/>
                </a:solidFill>
              </a:rPr>
              <a:t>and emergency help </a:t>
            </a:r>
            <a:r>
              <a:rPr lang="en-AU" sz="1200" dirty="0" smtClean="0">
                <a:solidFill>
                  <a:srgbClr val="292764"/>
                </a:solidFill>
              </a:rPr>
              <a:t>points.</a:t>
            </a:r>
            <a:endParaRPr lang="en-AU" sz="1200" dirty="0">
              <a:solidFill>
                <a:srgbClr val="292764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35" y="5253945"/>
            <a:ext cx="320040" cy="32004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938168" y="5254004"/>
            <a:ext cx="1436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Broadcast Radio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087" y="5264125"/>
            <a:ext cx="320040" cy="3200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906720" y="5266208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Public Address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762" y="5266343"/>
            <a:ext cx="320040" cy="32004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874395" y="5260330"/>
            <a:ext cx="146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Air Traffic Control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41244" y="5553717"/>
            <a:ext cx="2720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 smtClean="0">
                <a:solidFill>
                  <a:srgbClr val="292764"/>
                </a:solidFill>
              </a:rPr>
              <a:t>, SIP, RTSP) public </a:t>
            </a:r>
            <a:r>
              <a:rPr lang="en-AU" sz="1200" dirty="0">
                <a:solidFill>
                  <a:srgbClr val="292764"/>
                </a:solidFill>
              </a:rPr>
              <a:t>broadcast </a:t>
            </a:r>
            <a:r>
              <a:rPr lang="en-AU" sz="1200" dirty="0" smtClean="0">
                <a:solidFill>
                  <a:srgbClr val="292764"/>
                </a:solidFill>
              </a:rPr>
              <a:t>radio.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512486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 </a:t>
            </a:r>
            <a:r>
              <a:rPr lang="en-AU" sz="1200" dirty="0" smtClean="0">
                <a:solidFill>
                  <a:srgbClr val="292764"/>
                </a:solidFill>
              </a:rPr>
              <a:t>analogue and IP (</a:t>
            </a:r>
            <a:r>
              <a:rPr lang="en-AU" sz="1200" dirty="0" err="1" smtClean="0">
                <a:solidFill>
                  <a:srgbClr val="292764"/>
                </a:solidFill>
              </a:rPr>
              <a:t>AoIP</a:t>
            </a:r>
            <a:r>
              <a:rPr lang="en-AU" sz="1200" dirty="0" smtClean="0">
                <a:solidFill>
                  <a:srgbClr val="292764"/>
                </a:solidFill>
              </a:rPr>
              <a:t>, SIP,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RTSP) public </a:t>
            </a:r>
            <a:r>
              <a:rPr lang="en-AU" sz="1200" dirty="0">
                <a:solidFill>
                  <a:srgbClr val="292764"/>
                </a:solidFill>
              </a:rPr>
              <a:t>address and announcement </a:t>
            </a:r>
            <a:r>
              <a:rPr lang="en-AU" sz="1200" dirty="0" smtClean="0">
                <a:solidFill>
                  <a:srgbClr val="292764"/>
                </a:solidFill>
              </a:rPr>
              <a:t>systems.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80684" y="5553717"/>
            <a:ext cx="2720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rgbClr val="292764"/>
                </a:solidFill>
              </a:rPr>
              <a:t>Records </a:t>
            </a:r>
            <a:r>
              <a:rPr lang="en-AU" sz="1200" dirty="0" smtClean="0">
                <a:solidFill>
                  <a:srgbClr val="292764"/>
                </a:solidFill>
              </a:rPr>
              <a:t>analogue and IP (ED-137, VoIP, RTSP) </a:t>
            </a:r>
            <a:r>
              <a:rPr lang="en-AU" sz="1200" dirty="0">
                <a:solidFill>
                  <a:srgbClr val="292764"/>
                </a:solidFill>
              </a:rPr>
              <a:t>air traffic management (ATM) and control (ATC) </a:t>
            </a:r>
            <a:r>
              <a:rPr lang="en-AU" sz="1200" dirty="0" smtClean="0">
                <a:solidFill>
                  <a:srgbClr val="292764"/>
                </a:solidFill>
              </a:rPr>
              <a:t>systems.</a:t>
            </a:r>
            <a:endParaRPr lang="en-AU" sz="1200" dirty="0">
              <a:solidFill>
                <a:srgbClr val="29276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9104" y="988246"/>
            <a:ext cx="4370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Versatile stand-alone appliance for hybrid large capacity analogue and IP audio logging and call recording in a narrow rack mount enclosure.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987488" y="2247328"/>
            <a:ext cx="1396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Reliable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Affordable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ecure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Hybrid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28144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72 analogue &amp; 30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(or 90) IP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 channels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storage at 64Kbps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5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36" y="214721"/>
            <a:ext cx="4063492" cy="2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9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4333" y="518905"/>
            <a:ext cx="1436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Altus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8126" y="994747"/>
            <a:ext cx="4281444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72 analogue &amp; 30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(or 90) IP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recording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channels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60,000 audio hours recording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storage at 64Kbps</a:t>
            </a: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5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00,000 recordings DB storage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 activation licenses for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years warranty (3, 4 or 5 years optional)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firmware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Complementary support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Reliable Intel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&amp; Linux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 ®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 based platform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Tamper proof file format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Export to .mp3,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.au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Monitor, replay, reconstruct, search ... 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Choice of 10 value-add PC applications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Multi-level access control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APIs: REST, Java RMI, SIP, RTSP 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On-board network, USB and disc archiving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NTP clock, SNMP alarms, SMDR integration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29838" y="671582"/>
            <a:ext cx="42814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Rack mount form factor: 220 x 480 x 230mm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Zinc passivated &amp; powder coated steel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Integrated 7” colour LCD screen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Integrated keyboard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Integrated 2W speaker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Line out and headphones jack (TRS, 3.5mm)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AV-GP disk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 x gigabit network interfaces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0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to 60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 operating temperature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100-240VAC power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supply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Processor upgrade option (up to 90 IP channels)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Solid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state disk (SSD)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Dual hot-swap power supply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12, 24 and 48VDC power supply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RAID disk &amp; Replicator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AMBE decoder option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2x audio storage option</a:t>
            </a:r>
          </a:p>
        </p:txBody>
      </p:sp>
    </p:spTree>
    <p:extLst>
      <p:ext uri="{BB962C8B-B14F-4D97-AF65-F5344CB8AC3E}">
        <p14:creationId xmlns:p14="http://schemas.microsoft.com/office/powerpoint/2010/main" val="3932050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1436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Altus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8126" y="994747"/>
            <a:ext cx="4281444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Analogue Recording Interface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72 channels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Interface: 2 wire, RJ12, 2 channels per connector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Input impedance: &gt;20K</a:t>
            </a:r>
            <a:r>
              <a:rPr lang="el-GR" sz="1200" dirty="0" smtClean="0">
                <a:solidFill>
                  <a:srgbClr val="292764"/>
                </a:solidFill>
              </a:rPr>
              <a:t>Ω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Input level: -7dBm to -46dBm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Total harmonic distortion: &lt;2%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Signal to noise ratio: -36dB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CID detection: FSKR, DTMF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Digit detection: DTMF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Ring detection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Automatic gain control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Voice encoding: 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HQVQ, 8000Hz, 7.9Kbps, mono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Frequency range: 300-3400Hz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PIP tone: 1.4KHz, 4 levels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Recording trigger: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Off-Hook : 6 VDC levels (5 to 30V)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err="1" smtClean="0">
                <a:solidFill>
                  <a:srgbClr val="292764"/>
                </a:solidFill>
              </a:rPr>
              <a:t>VoX</a:t>
            </a:r>
            <a:r>
              <a:rPr lang="en-AU" sz="1200" dirty="0" smtClean="0">
                <a:solidFill>
                  <a:srgbClr val="292764"/>
                </a:solidFill>
              </a:rPr>
              <a:t>: 6 signal levels (-20dBm to -40dBm)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Manual: on/off, via API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963" y="980570"/>
            <a:ext cx="4281444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IP Recording Interface</a:t>
            </a:r>
            <a:endParaRPr lang="en-AU" sz="1200" dirty="0">
              <a:solidFill>
                <a:srgbClr val="292764"/>
              </a:solidFill>
              <a:latin typeface="+mj-lt"/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Capacity: up to 30 concurrent </a:t>
            </a:r>
            <a:r>
              <a:rPr lang="en-AU" sz="1200" dirty="0" smtClean="0">
                <a:solidFill>
                  <a:srgbClr val="292764"/>
                </a:solidFill>
              </a:rPr>
              <a:t>sessions, or 90 concurrent sessions with a processor upgrade option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Interface: Ethernet, 2 x 1GBps, RJ45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Protocols</a:t>
            </a:r>
            <a:r>
              <a:rPr lang="en-AU" sz="1200" dirty="0" smtClean="0">
                <a:solidFill>
                  <a:srgbClr val="292764"/>
                </a:solidFill>
              </a:rPr>
              <a:t>: SIP, SDP, RTP, </a:t>
            </a:r>
            <a:r>
              <a:rPr lang="en-AU" sz="1200" dirty="0" err="1" smtClean="0">
                <a:solidFill>
                  <a:srgbClr val="292764"/>
                </a:solidFill>
              </a:rPr>
              <a:t>SIPrec</a:t>
            </a:r>
            <a:r>
              <a:rPr lang="en-AU" sz="1200" dirty="0" smtClean="0">
                <a:solidFill>
                  <a:srgbClr val="292764"/>
                </a:solidFill>
              </a:rPr>
              <a:t>, Cisco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BiB</a:t>
            </a:r>
            <a:r>
              <a:rPr lang="en-AU" sz="1200" dirty="0" smtClean="0">
                <a:solidFill>
                  <a:srgbClr val="292764"/>
                </a:solidFill>
              </a:rPr>
              <a:t>, H.323, RTSP, ED-137, Tait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VRP, </a:t>
            </a:r>
            <a:r>
              <a:rPr lang="en-AU" sz="1200" dirty="0" err="1" smtClean="0">
                <a:solidFill>
                  <a:srgbClr val="292764"/>
                </a:solidFill>
              </a:rPr>
              <a:t>Hytera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HDAP, </a:t>
            </a:r>
            <a:r>
              <a:rPr lang="en-AU" sz="1200" dirty="0" err="1" smtClean="0">
                <a:solidFill>
                  <a:srgbClr val="292764"/>
                </a:solidFill>
              </a:rPr>
              <a:t>Omnitornics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r>
              <a:rPr lang="en-AU" sz="1200" dirty="0" smtClean="0">
                <a:solidFill>
                  <a:srgbClr val="292764"/>
                </a:solidFill>
              </a:rPr>
              <a:t>, </a:t>
            </a:r>
            <a:r>
              <a:rPr lang="en-AU" sz="1200" dirty="0" err="1" smtClean="0">
                <a:solidFill>
                  <a:srgbClr val="292764"/>
                </a:solidFill>
              </a:rPr>
              <a:t>Zetron</a:t>
            </a:r>
            <a:r>
              <a:rPr lang="en-AU" sz="1200" baseline="30000" dirty="0" smtClean="0">
                <a:solidFill>
                  <a:srgbClr val="292764"/>
                </a:solidFill>
              </a:rPr>
              <a:t>®</a:t>
            </a:r>
            <a:r>
              <a:rPr lang="en-AU" sz="1200" dirty="0" smtClean="0">
                <a:solidFill>
                  <a:srgbClr val="292764"/>
                </a:solidFill>
              </a:rPr>
              <a:t> </a:t>
            </a:r>
            <a:r>
              <a:rPr lang="en-AU" sz="1200" dirty="0" err="1" smtClean="0">
                <a:solidFill>
                  <a:srgbClr val="292764"/>
                </a:solidFill>
              </a:rPr>
              <a:t>RoIP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>
                <a:solidFill>
                  <a:srgbClr val="292764"/>
                </a:solidFill>
              </a:rPr>
              <a:t>Voice encoding: </a:t>
            </a:r>
            <a:endParaRPr lang="en-AU" sz="1200" dirty="0" smtClean="0">
              <a:solidFill>
                <a:srgbClr val="292764"/>
              </a:solidFill>
            </a:endParaRP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G.711</a:t>
            </a:r>
            <a:r>
              <a:rPr lang="en-AU" sz="1200" dirty="0">
                <a:solidFill>
                  <a:srgbClr val="292764"/>
                </a:solidFill>
              </a:rPr>
              <a:t>, 8000Hz, 64Kbps, </a:t>
            </a:r>
            <a:r>
              <a:rPr lang="en-AU" sz="1200" dirty="0" smtClean="0">
                <a:solidFill>
                  <a:srgbClr val="292764"/>
                </a:solidFill>
              </a:rPr>
              <a:t>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AMBE, 8000Hz, 2450bps, mono</a:t>
            </a:r>
          </a:p>
          <a:p>
            <a:pPr marL="1085850" lvl="2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PCM, 8000Hz, 128Kbps, mono</a:t>
            </a:r>
            <a:endParaRPr lang="en-AU" sz="1200" dirty="0">
              <a:solidFill>
                <a:srgbClr val="292764"/>
              </a:solidFill>
            </a:endParaRP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Passive packet capture: via SPAN port</a:t>
            </a:r>
          </a:p>
          <a:p>
            <a:pPr marL="628650" lvl="1" indent="-171450">
              <a:lnSpc>
                <a:spcPct val="150000"/>
              </a:lnSpc>
              <a:buClr>
                <a:srgbClr val="EE3D24"/>
              </a:buClr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292764"/>
                </a:solidFill>
              </a:rPr>
              <a:t>Active packet capture: TCP, unicast &amp; multicast UDP</a:t>
            </a:r>
          </a:p>
          <a:p>
            <a:pPr lvl="1">
              <a:lnSpc>
                <a:spcPct val="150000"/>
              </a:lnSpc>
              <a:buClr>
                <a:srgbClr val="EE3D24"/>
              </a:buClr>
            </a:pPr>
            <a:endParaRPr lang="en-AU" sz="1200" dirty="0">
              <a:solidFill>
                <a:srgbClr val="292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68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084333" y="518905"/>
            <a:ext cx="1436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LinX Altus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17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464</TotalTime>
  <Words>699</Words>
  <Application>Microsoft Office PowerPoint</Application>
  <PresentationFormat>A4 Paper (210x297 mm)</PresentationFormat>
  <Paragraphs>99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72</cp:revision>
  <dcterms:created xsi:type="dcterms:W3CDTF">2018-10-22T06:51:49Z</dcterms:created>
  <dcterms:modified xsi:type="dcterms:W3CDTF">2021-05-31T22:00:10Z</dcterms:modified>
</cp:coreProperties>
</file>