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4" r:id="rId3"/>
    <p:sldId id="265" r:id="rId4"/>
    <p:sldId id="266" r:id="rId5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2764"/>
    <a:srgbClr val="EE3D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1" autoAdjust="0"/>
    <p:restoredTop sz="96301" autoAdjust="0"/>
  </p:normalViewPr>
  <p:slideViewPr>
    <p:cSldViewPr snapToGrid="0">
      <p:cViewPr varScale="1">
        <p:scale>
          <a:sx n="104" d="100"/>
          <a:sy n="104" d="100"/>
        </p:scale>
        <p:origin x="1248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91252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8499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91252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9" name="Rectangle 8"/>
          <p:cNvSpPr/>
          <p:nvPr userDrawn="1"/>
        </p:nvSpPr>
        <p:spPr>
          <a:xfrm>
            <a:off x="7403712" y="6431534"/>
            <a:ext cx="250228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www.</a:t>
            </a:r>
            <a:r>
              <a:rPr lang="en-AU" sz="1800" dirty="0" smtClean="0">
                <a:solidFill>
                  <a:srgbClr val="606161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TotalRecallVR</a:t>
            </a: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.com</a:t>
            </a:r>
            <a:endParaRPr lang="en-A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606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82460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9" name="Rectangle 8"/>
          <p:cNvSpPr/>
          <p:nvPr userDrawn="1"/>
        </p:nvSpPr>
        <p:spPr>
          <a:xfrm>
            <a:off x="7403712" y="6431534"/>
            <a:ext cx="250228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www.</a:t>
            </a:r>
            <a:r>
              <a:rPr lang="en-AU" sz="1800" dirty="0" smtClean="0">
                <a:solidFill>
                  <a:srgbClr val="606161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TotalRecallVR</a:t>
            </a: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.com</a:t>
            </a:r>
            <a:endParaRPr lang="en-A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974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18" Type="http://schemas.openxmlformats.org/officeDocument/2006/relationships/image" Target="../media/image36.emf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12" Type="http://schemas.openxmlformats.org/officeDocument/2006/relationships/image" Target="../media/image30.png"/><Relationship Id="rId17" Type="http://schemas.openxmlformats.org/officeDocument/2006/relationships/image" Target="../media/image35.png"/><Relationship Id="rId2" Type="http://schemas.openxmlformats.org/officeDocument/2006/relationships/image" Target="../media/image2.png"/><Relationship Id="rId16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11" Type="http://schemas.openxmlformats.org/officeDocument/2006/relationships/image" Target="../media/image29.png"/><Relationship Id="rId5" Type="http://schemas.openxmlformats.org/officeDocument/2006/relationships/image" Target="../media/image23.jpeg"/><Relationship Id="rId15" Type="http://schemas.openxmlformats.org/officeDocument/2006/relationships/image" Target="../media/image3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Relationship Id="rId14" Type="http://schemas.openxmlformats.org/officeDocument/2006/relationships/image" Target="../media/image3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0.png"/><Relationship Id="rId2" Type="http://schemas.openxmlformats.org/officeDocument/2006/relationships/hyperlink" Target="mailto:trvr@prolancer.com.au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2.png"/><Relationship Id="rId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9906" y="435605"/>
            <a:ext cx="1829217" cy="121947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3084333" y="518905"/>
            <a:ext cx="33009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Manager PC Application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49104" y="3219462"/>
            <a:ext cx="9492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Inclusions: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549103" y="988246"/>
            <a:ext cx="577780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Value adding PC application for live recorder status monitoring and configuration management, PC application configuration management plus much more.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16177" y="1711109"/>
            <a:ext cx="410680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Works with 9.x.y, 10.x.y and 11.x.y recorders</a:t>
            </a:r>
          </a:p>
          <a:p>
            <a:pPr marL="285750" indent="-285750">
              <a:lnSpc>
                <a:spcPct val="150000"/>
              </a:lnSpc>
              <a:buClr>
                <a:srgbClr val="292764"/>
              </a:buClr>
              <a:buFont typeface="Wingdings" panose="05000000000000000000" pitchFamily="2" charset="2"/>
              <a:buChar char="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Supports all types of recording archives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Flexible user profiles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Stand-alone and collaborative operating mode</a:t>
            </a:r>
          </a:p>
        </p:txBody>
      </p:sp>
      <p:sp>
        <p:nvSpPr>
          <p:cNvPr id="27" name="Rectangle 26"/>
          <p:cNvSpPr/>
          <p:nvPr/>
        </p:nvSpPr>
        <p:spPr>
          <a:xfrm>
            <a:off x="8685731" y="86909"/>
            <a:ext cx="117595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May, 2021</a:t>
            </a:r>
            <a:endParaRPr lang="en-AU" sz="10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3937185" y="3612808"/>
            <a:ext cx="2092940" cy="457200"/>
            <a:chOff x="5221971" y="2788103"/>
            <a:chExt cx="2092940" cy="4572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21971" y="2788103"/>
              <a:ext cx="457200" cy="457200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5649033" y="2862815"/>
              <a:ext cx="16658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Resource Manager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937185" y="4237759"/>
            <a:ext cx="1716197" cy="457200"/>
            <a:chOff x="7387249" y="2792637"/>
            <a:chExt cx="1716197" cy="4572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7249" y="2792637"/>
              <a:ext cx="457200" cy="457200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7814311" y="2867349"/>
              <a:ext cx="12891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Criteria Builder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937185" y="4862710"/>
            <a:ext cx="1577527" cy="457200"/>
            <a:chOff x="5221180" y="3704453"/>
            <a:chExt cx="1577527" cy="4572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21180" y="3704453"/>
              <a:ext cx="457200" cy="457200"/>
            </a:xfrm>
            <a:prstGeom prst="rect">
              <a:avLst/>
            </a:prstGeom>
          </p:spPr>
        </p:pic>
        <p:sp>
          <p:nvSpPr>
            <p:cNvPr id="39" name="TextBox 38"/>
            <p:cNvSpPr txBox="1"/>
            <p:nvPr/>
          </p:nvSpPr>
          <p:spPr>
            <a:xfrm>
              <a:off x="5649033" y="3779165"/>
              <a:ext cx="11496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Audio Player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937185" y="5487660"/>
            <a:ext cx="1559103" cy="457200"/>
            <a:chOff x="7462249" y="3732028"/>
            <a:chExt cx="1559103" cy="4572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62249" y="3732028"/>
              <a:ext cx="457200" cy="457200"/>
            </a:xfrm>
            <a:prstGeom prst="rect">
              <a:avLst/>
            </a:prstGeom>
          </p:spPr>
        </p:pic>
        <p:sp>
          <p:nvSpPr>
            <p:cNvPr id="43" name="TextBox 42"/>
            <p:cNvSpPr txBox="1"/>
            <p:nvPr/>
          </p:nvSpPr>
          <p:spPr>
            <a:xfrm>
              <a:off x="7889311" y="3805875"/>
              <a:ext cx="11320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Event Player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751668" y="4196621"/>
            <a:ext cx="2092940" cy="457200"/>
            <a:chOff x="5214110" y="4700065"/>
            <a:chExt cx="2092940" cy="45720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14110" y="4700065"/>
              <a:ext cx="457200" cy="457200"/>
            </a:xfrm>
            <a:prstGeom prst="rect">
              <a:avLst/>
            </a:prstGeom>
          </p:spPr>
        </p:pic>
        <p:sp>
          <p:nvSpPr>
            <p:cNvPr id="67" name="TextBox 66"/>
            <p:cNvSpPr txBox="1"/>
            <p:nvPr/>
          </p:nvSpPr>
          <p:spPr>
            <a:xfrm>
              <a:off x="5641172" y="4779185"/>
              <a:ext cx="16658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Recorder Monitor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751668" y="3612808"/>
            <a:ext cx="2093574" cy="457200"/>
            <a:chOff x="7381416" y="4700008"/>
            <a:chExt cx="2093574" cy="45720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1416" y="4700008"/>
              <a:ext cx="457200" cy="457200"/>
            </a:xfrm>
            <a:prstGeom prst="rect">
              <a:avLst/>
            </a:prstGeom>
          </p:spPr>
        </p:pic>
        <p:sp>
          <p:nvSpPr>
            <p:cNvPr id="70" name="TextBox 69"/>
            <p:cNvSpPr txBox="1"/>
            <p:nvPr/>
          </p:nvSpPr>
          <p:spPr>
            <a:xfrm>
              <a:off x="7809112" y="4779128"/>
              <a:ext cx="16658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Recorder Explorer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807307" y="5421640"/>
            <a:ext cx="2055754" cy="523220"/>
            <a:chOff x="5168313" y="5581064"/>
            <a:chExt cx="2055754" cy="52322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68313" y="5632857"/>
              <a:ext cx="457200" cy="457200"/>
            </a:xfrm>
            <a:prstGeom prst="rect">
              <a:avLst/>
            </a:prstGeom>
          </p:spPr>
        </p:pic>
        <p:sp>
          <p:nvSpPr>
            <p:cNvPr id="73" name="TextBox 72"/>
            <p:cNvSpPr txBox="1"/>
            <p:nvPr/>
          </p:nvSpPr>
          <p:spPr>
            <a:xfrm>
              <a:off x="5558189" y="5581064"/>
              <a:ext cx="16658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Recorder Status Panel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807307" y="4771806"/>
            <a:ext cx="2038263" cy="523220"/>
            <a:chOff x="7424500" y="5571756"/>
            <a:chExt cx="2038263" cy="52322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24500" y="5632857"/>
              <a:ext cx="457200" cy="457200"/>
            </a:xfrm>
            <a:prstGeom prst="rect">
              <a:avLst/>
            </a:prstGeom>
          </p:spPr>
        </p:pic>
        <p:sp>
          <p:nvSpPr>
            <p:cNvPr id="76" name="TextBox 75"/>
            <p:cNvSpPr txBox="1"/>
            <p:nvPr/>
          </p:nvSpPr>
          <p:spPr>
            <a:xfrm>
              <a:off x="7796885" y="5571756"/>
              <a:ext cx="16658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Recorder Control Panel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114117" y="5434323"/>
            <a:ext cx="2101525" cy="523220"/>
            <a:chOff x="2818567" y="5631578"/>
            <a:chExt cx="2101525" cy="52322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18567" y="5664588"/>
              <a:ext cx="457200" cy="457200"/>
            </a:xfrm>
            <a:prstGeom prst="rect">
              <a:avLst/>
            </a:prstGeom>
          </p:spPr>
        </p:pic>
        <p:sp>
          <p:nvSpPr>
            <p:cNvPr id="79" name="TextBox 78"/>
            <p:cNvSpPr txBox="1"/>
            <p:nvPr/>
          </p:nvSpPr>
          <p:spPr>
            <a:xfrm>
              <a:off x="3254214" y="5631578"/>
              <a:ext cx="16658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Disc Archive Explorer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114117" y="4815472"/>
            <a:ext cx="2096326" cy="523220"/>
            <a:chOff x="2852180" y="5018758"/>
            <a:chExt cx="2096326" cy="523220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52180" y="5058152"/>
              <a:ext cx="457200" cy="457200"/>
            </a:xfrm>
            <a:prstGeom prst="rect">
              <a:avLst/>
            </a:prstGeom>
          </p:spPr>
        </p:pic>
        <p:sp>
          <p:nvSpPr>
            <p:cNvPr id="82" name="TextBox 81"/>
            <p:cNvSpPr txBox="1"/>
            <p:nvPr/>
          </p:nvSpPr>
          <p:spPr>
            <a:xfrm>
              <a:off x="3282628" y="5018758"/>
              <a:ext cx="16658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USB Archive Explorer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114117" y="6053174"/>
            <a:ext cx="2101525" cy="523220"/>
            <a:chOff x="2760116" y="6211972"/>
            <a:chExt cx="2101525" cy="52322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60116" y="6244550"/>
              <a:ext cx="457200" cy="457200"/>
            </a:xfrm>
            <a:prstGeom prst="rect">
              <a:avLst/>
            </a:prstGeom>
          </p:spPr>
        </p:pic>
        <p:sp>
          <p:nvSpPr>
            <p:cNvPr id="85" name="TextBox 84"/>
            <p:cNvSpPr txBox="1"/>
            <p:nvPr/>
          </p:nvSpPr>
          <p:spPr>
            <a:xfrm>
              <a:off x="3195763" y="6211972"/>
              <a:ext cx="16658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Network Archive Explorer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114117" y="3577770"/>
            <a:ext cx="2108099" cy="523220"/>
            <a:chOff x="2892258" y="3736568"/>
            <a:chExt cx="2108099" cy="52322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2258" y="3775962"/>
              <a:ext cx="457200" cy="457200"/>
            </a:xfrm>
            <a:prstGeom prst="rect">
              <a:avLst/>
            </a:prstGeom>
          </p:spPr>
        </p:pic>
        <p:sp>
          <p:nvSpPr>
            <p:cNvPr id="88" name="TextBox 87"/>
            <p:cNvSpPr txBox="1"/>
            <p:nvPr/>
          </p:nvSpPr>
          <p:spPr>
            <a:xfrm>
              <a:off x="3334479" y="3736568"/>
              <a:ext cx="16658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Mega Archive Explorer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114117" y="4196621"/>
            <a:ext cx="2083985" cy="523220"/>
            <a:chOff x="2916372" y="4377663"/>
            <a:chExt cx="2083985" cy="523220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16372" y="4411910"/>
              <a:ext cx="457200" cy="457200"/>
            </a:xfrm>
            <a:prstGeom prst="rect">
              <a:avLst/>
            </a:prstGeom>
          </p:spPr>
        </p:pic>
        <p:sp>
          <p:nvSpPr>
            <p:cNvPr id="91" name="TextBox 90"/>
            <p:cNvSpPr txBox="1"/>
            <p:nvPr/>
          </p:nvSpPr>
          <p:spPr>
            <a:xfrm>
              <a:off x="3334479" y="4377663"/>
              <a:ext cx="16658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Public Folder Explorer</a:t>
              </a:r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5187165" y="1706018"/>
            <a:ext cx="410680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Works with Windows</a:t>
            </a:r>
            <a:r>
              <a:rPr lang="en-AU" sz="1400" baseline="30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 7, 8 and 10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One off license cost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Complementary upgrades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Complementary 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support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6613236" y="3521325"/>
            <a:ext cx="2079361" cy="1236798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51" name="Rectangle 50"/>
          <p:cNvSpPr/>
          <p:nvPr/>
        </p:nvSpPr>
        <p:spPr>
          <a:xfrm>
            <a:off x="3812973" y="4788143"/>
            <a:ext cx="2079361" cy="1236798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52" name="Rectangle 51"/>
          <p:cNvSpPr/>
          <p:nvPr/>
        </p:nvSpPr>
        <p:spPr>
          <a:xfrm>
            <a:off x="936778" y="3537459"/>
            <a:ext cx="2079361" cy="3131196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42424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/>
          <p:nvPr/>
        </p:nvPicPr>
        <p:blipFill>
          <a:blip r:embed="rId2"/>
          <a:stretch>
            <a:fillRect/>
          </a:stretch>
        </p:blipFill>
        <p:spPr>
          <a:xfrm>
            <a:off x="860357" y="3766416"/>
            <a:ext cx="1240001" cy="143567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0674" y="1103713"/>
            <a:ext cx="4545819" cy="255911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69527" y="3789406"/>
            <a:ext cx="39328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292764"/>
              </a:buClr>
              <a:buFont typeface="Wingdings" panose="05000000000000000000" pitchFamily="2" charset="2"/>
              <a:buChar char="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Waveform &amp; timeline assisted replay</a:t>
            </a:r>
          </a:p>
          <a:p>
            <a:pPr marL="285750" indent="-285750">
              <a:lnSpc>
                <a:spcPct val="150000"/>
              </a:lnSpc>
              <a:buClr>
                <a:srgbClr val="292764"/>
              </a:buClr>
              <a:buFont typeface="Wingdings" panose="05000000000000000000" pitchFamily="2" charset="2"/>
              <a:buChar char="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Offline recording and incident replay</a:t>
            </a:r>
          </a:p>
          <a:p>
            <a:pPr marL="285750" indent="-285750">
              <a:lnSpc>
                <a:spcPct val="150000"/>
              </a:lnSpc>
              <a:buClr>
                <a:srgbClr val="292764"/>
              </a:buClr>
              <a:buFont typeface="Wingdings" panose="05000000000000000000" pitchFamily="2" charset="2"/>
              <a:buChar char="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Recording file integrity checks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Recorder live status display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Recorder management tools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Access multiple recorders</a:t>
            </a:r>
          </a:p>
          <a:p>
            <a:pPr marL="285750" indent="-285750">
              <a:lnSpc>
                <a:spcPct val="150000"/>
              </a:lnSpc>
              <a:buClr>
                <a:srgbClr val="292764"/>
              </a:buClr>
              <a:buFont typeface="Wingdings" panose="05000000000000000000" pitchFamily="2" charset="2"/>
              <a:buChar char="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Access all legacy and current 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archives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Flexible role based access control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84333" y="518905"/>
            <a:ext cx="33009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>
                <a:solidFill>
                  <a:srgbClr val="292764"/>
                </a:solidFill>
                <a:latin typeface="Bauhaus Md BT" panose="04030605020B02020C03" pitchFamily="82" charset="0"/>
              </a:rPr>
              <a:t>Manager PC </a:t>
            </a:r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Application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21854" y="980570"/>
            <a:ext cx="39328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292764"/>
              </a:buClr>
              <a:buFont typeface="Wingdings" panose="05000000000000000000" pitchFamily="2" charset="2"/>
              <a:buChar char="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Multi-channel live monitoring</a:t>
            </a:r>
          </a:p>
          <a:p>
            <a:pPr marL="285750" indent="-285750">
              <a:lnSpc>
                <a:spcPct val="150000"/>
              </a:lnSpc>
              <a:buClr>
                <a:srgbClr val="292764"/>
              </a:buClr>
              <a:buFont typeface="Wingdings" panose="05000000000000000000" pitchFamily="2" charset="2"/>
              <a:buChar char="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Instant recall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Multi-parameter natural language queries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Save and share search and filter queries</a:t>
            </a:r>
          </a:p>
          <a:p>
            <a:pPr marL="285750" indent="-285750">
              <a:lnSpc>
                <a:spcPct val="150000"/>
              </a:lnSpc>
              <a:buClr>
                <a:srgbClr val="292764"/>
              </a:buClr>
              <a:buFont typeface="Wingdings" panose="05000000000000000000" pitchFamily="2" charset="2"/>
              <a:buChar char="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Batch recording export and sharing</a:t>
            </a:r>
          </a:p>
          <a:p>
            <a:pPr marL="285750" indent="-285750">
              <a:lnSpc>
                <a:spcPct val="150000"/>
              </a:lnSpc>
              <a:buClr>
                <a:srgbClr val="292764"/>
              </a:buClr>
              <a:buFont typeface="Wingdings" panose="05000000000000000000" pitchFamily="2" charset="2"/>
              <a:buChar char="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Batch meta data export and sharing</a:t>
            </a:r>
          </a:p>
          <a:p>
            <a:pPr marL="285750" indent="-285750">
              <a:lnSpc>
                <a:spcPct val="150000"/>
              </a:lnSpc>
              <a:buClr>
                <a:srgbClr val="292764"/>
              </a:buClr>
              <a:buFont typeface="Wingdings" panose="05000000000000000000" pitchFamily="2" charset="2"/>
              <a:buChar char="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Lock, annotate, delete, tag ... recordings</a:t>
            </a:r>
          </a:p>
          <a:p>
            <a:pPr marL="285750" indent="-285750">
              <a:lnSpc>
                <a:spcPct val="150000"/>
              </a:lnSpc>
              <a:buClr>
                <a:srgbClr val="292764"/>
              </a:buClr>
              <a:buFont typeface="Wingdings" panose="05000000000000000000" pitchFamily="2" charset="2"/>
              <a:buChar char="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Incident reconstruction, export and sharing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5"/>
          <a:stretch>
            <a:fillRect/>
          </a:stretch>
        </p:blipFill>
        <p:spPr>
          <a:xfrm>
            <a:off x="626245" y="4913746"/>
            <a:ext cx="2948227" cy="1459082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6"/>
          <a:stretch>
            <a:fillRect/>
          </a:stretch>
        </p:blipFill>
        <p:spPr>
          <a:xfrm>
            <a:off x="3195763" y="3999345"/>
            <a:ext cx="1800571" cy="1009909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>
          <a:blip r:embed="rId7"/>
          <a:stretch>
            <a:fillRect/>
          </a:stretch>
        </p:blipFill>
        <p:spPr>
          <a:xfrm>
            <a:off x="1958108" y="3999345"/>
            <a:ext cx="1140391" cy="771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52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84333" y="518905"/>
            <a:ext cx="33009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>
                <a:solidFill>
                  <a:srgbClr val="292764"/>
                </a:solidFill>
                <a:latin typeface="Bauhaus Md BT" panose="04030605020B02020C03" pitchFamily="82" charset="0"/>
              </a:rPr>
              <a:t>Manager PC </a:t>
            </a:r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Application</a:t>
            </a:r>
          </a:p>
        </p:txBody>
      </p:sp>
      <p:pic>
        <p:nvPicPr>
          <p:cNvPr id="4" name="Picture 3" descr="D:\PPT Master Folder\_Brushstroke\pc\pc yellow.jpg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3821" y="3311677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2" t="10975" r="11370" b="4696"/>
          <a:stretch/>
        </p:blipFill>
        <p:spPr>
          <a:xfrm>
            <a:off x="825413" y="3237157"/>
            <a:ext cx="4007002" cy="2524591"/>
          </a:xfrm>
          <a:prstGeom prst="rect">
            <a:avLst/>
          </a:prstGeom>
        </p:spPr>
      </p:pic>
      <p:pic>
        <p:nvPicPr>
          <p:cNvPr id="7" name="Picture 6" descr="D:\_PPT_Master_Folder\_Brushstroke\clouds\cloud blue.jpg"/>
          <p:cNvPicPr>
            <a:picLocks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2529" y="3167129"/>
            <a:ext cx="530089" cy="1661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C:\WINDOWS\DESKTOP\Prod. overview\ppt icons\pc gray.jpg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8715" y="3167129"/>
            <a:ext cx="557213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C:\WINDOWS\DESKTOP\SNS overview\LDAP.jpg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918" y="4224909"/>
            <a:ext cx="482600" cy="779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reeform 9"/>
          <p:cNvSpPr>
            <a:spLocks/>
          </p:cNvSpPr>
          <p:nvPr/>
        </p:nvSpPr>
        <p:spPr bwMode="auto">
          <a:xfrm>
            <a:off x="5273297" y="3435766"/>
            <a:ext cx="392906" cy="45719"/>
          </a:xfrm>
          <a:custGeom>
            <a:avLst/>
            <a:gdLst>
              <a:gd name="T0" fmla="*/ 1 w 143"/>
              <a:gd name="T1" fmla="*/ 10 h 10"/>
              <a:gd name="T2" fmla="*/ 140 w 143"/>
              <a:gd name="T3" fmla="*/ 8 h 10"/>
              <a:gd name="T4" fmla="*/ 143 w 143"/>
              <a:gd name="T5" fmla="*/ 5 h 10"/>
              <a:gd name="T6" fmla="*/ 140 w 143"/>
              <a:gd name="T7" fmla="*/ 2 h 10"/>
              <a:gd name="T8" fmla="*/ 1 w 143"/>
              <a:gd name="T9" fmla="*/ 7 h 10"/>
              <a:gd name="T10" fmla="*/ 0 w 143"/>
              <a:gd name="T11" fmla="*/ 9 h 10"/>
              <a:gd name="T12" fmla="*/ 1 w 143"/>
              <a:gd name="T1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3" h="10">
                <a:moveTo>
                  <a:pt x="1" y="10"/>
                </a:moveTo>
                <a:cubicBezTo>
                  <a:pt x="48" y="6"/>
                  <a:pt x="94" y="9"/>
                  <a:pt x="140" y="8"/>
                </a:cubicBezTo>
                <a:cubicBezTo>
                  <a:pt x="142" y="8"/>
                  <a:pt x="143" y="7"/>
                  <a:pt x="143" y="5"/>
                </a:cubicBezTo>
                <a:cubicBezTo>
                  <a:pt x="143" y="3"/>
                  <a:pt x="142" y="2"/>
                  <a:pt x="140" y="2"/>
                </a:cubicBezTo>
                <a:cubicBezTo>
                  <a:pt x="94" y="2"/>
                  <a:pt x="47" y="0"/>
                  <a:pt x="1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1" y="10"/>
                  <a:pt x="1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en-AU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6182393" y="3449069"/>
            <a:ext cx="553628" cy="45719"/>
          </a:xfrm>
          <a:custGeom>
            <a:avLst/>
            <a:gdLst>
              <a:gd name="T0" fmla="*/ 1 w 143"/>
              <a:gd name="T1" fmla="*/ 10 h 10"/>
              <a:gd name="T2" fmla="*/ 140 w 143"/>
              <a:gd name="T3" fmla="*/ 8 h 10"/>
              <a:gd name="T4" fmla="*/ 143 w 143"/>
              <a:gd name="T5" fmla="*/ 5 h 10"/>
              <a:gd name="T6" fmla="*/ 140 w 143"/>
              <a:gd name="T7" fmla="*/ 2 h 10"/>
              <a:gd name="T8" fmla="*/ 1 w 143"/>
              <a:gd name="T9" fmla="*/ 7 h 10"/>
              <a:gd name="T10" fmla="*/ 0 w 143"/>
              <a:gd name="T11" fmla="*/ 9 h 10"/>
              <a:gd name="T12" fmla="*/ 1 w 143"/>
              <a:gd name="T1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3" h="10">
                <a:moveTo>
                  <a:pt x="1" y="10"/>
                </a:moveTo>
                <a:cubicBezTo>
                  <a:pt x="48" y="6"/>
                  <a:pt x="94" y="9"/>
                  <a:pt x="140" y="8"/>
                </a:cubicBezTo>
                <a:cubicBezTo>
                  <a:pt x="142" y="8"/>
                  <a:pt x="143" y="7"/>
                  <a:pt x="143" y="5"/>
                </a:cubicBezTo>
                <a:cubicBezTo>
                  <a:pt x="143" y="3"/>
                  <a:pt x="142" y="2"/>
                  <a:pt x="140" y="2"/>
                </a:cubicBezTo>
                <a:cubicBezTo>
                  <a:pt x="94" y="2"/>
                  <a:pt x="47" y="0"/>
                  <a:pt x="1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1" y="10"/>
                  <a:pt x="1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en-AU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6132618" y="4552747"/>
            <a:ext cx="551232" cy="61894"/>
          </a:xfrm>
          <a:custGeom>
            <a:avLst/>
            <a:gdLst>
              <a:gd name="T0" fmla="*/ 1 w 143"/>
              <a:gd name="T1" fmla="*/ 10 h 10"/>
              <a:gd name="T2" fmla="*/ 140 w 143"/>
              <a:gd name="T3" fmla="*/ 8 h 10"/>
              <a:gd name="T4" fmla="*/ 143 w 143"/>
              <a:gd name="T5" fmla="*/ 5 h 10"/>
              <a:gd name="T6" fmla="*/ 140 w 143"/>
              <a:gd name="T7" fmla="*/ 2 h 10"/>
              <a:gd name="T8" fmla="*/ 1 w 143"/>
              <a:gd name="T9" fmla="*/ 7 h 10"/>
              <a:gd name="T10" fmla="*/ 0 w 143"/>
              <a:gd name="T11" fmla="*/ 9 h 10"/>
              <a:gd name="T12" fmla="*/ 1 w 143"/>
              <a:gd name="T1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3" h="10">
                <a:moveTo>
                  <a:pt x="1" y="10"/>
                </a:moveTo>
                <a:cubicBezTo>
                  <a:pt x="48" y="6"/>
                  <a:pt x="94" y="9"/>
                  <a:pt x="140" y="8"/>
                </a:cubicBezTo>
                <a:cubicBezTo>
                  <a:pt x="142" y="8"/>
                  <a:pt x="143" y="7"/>
                  <a:pt x="143" y="5"/>
                </a:cubicBezTo>
                <a:cubicBezTo>
                  <a:pt x="143" y="3"/>
                  <a:pt x="142" y="2"/>
                  <a:pt x="140" y="2"/>
                </a:cubicBezTo>
                <a:cubicBezTo>
                  <a:pt x="94" y="2"/>
                  <a:pt x="47" y="0"/>
                  <a:pt x="1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1" y="10"/>
                  <a:pt x="1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en-AU"/>
          </a:p>
        </p:txBody>
      </p:sp>
      <p:pic>
        <p:nvPicPr>
          <p:cNvPr id="13" name="Picture 12" descr="E:\fppt\template\arrows\arrow4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854611">
            <a:off x="7699419" y="3060105"/>
            <a:ext cx="393077" cy="296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630" y="2437047"/>
            <a:ext cx="914608" cy="60973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4021" y="2455180"/>
            <a:ext cx="914608" cy="60973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641" y="4269542"/>
            <a:ext cx="419971" cy="229911"/>
          </a:xfrm>
          <a:prstGeom prst="rect">
            <a:avLst/>
          </a:prstGeom>
        </p:spPr>
      </p:pic>
      <p:pic>
        <p:nvPicPr>
          <p:cNvPr id="17" name="Picture 16" descr="E:\fppt\template\arrows\arrow6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912122">
            <a:off x="6492044" y="5051619"/>
            <a:ext cx="429435" cy="296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3973" y="5004372"/>
            <a:ext cx="914608" cy="60973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4419" y="4961683"/>
            <a:ext cx="1042672" cy="695115"/>
          </a:xfrm>
          <a:prstGeom prst="rect">
            <a:avLst/>
          </a:prstGeom>
        </p:spPr>
      </p:pic>
      <p:pic>
        <p:nvPicPr>
          <p:cNvPr id="20" name="Picture 19" descr="E:\fppt\template\arrows\arrow4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276943">
            <a:off x="6976221" y="5029665"/>
            <a:ext cx="393077" cy="296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CallMiner Eureka Logo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8381" y="6043658"/>
            <a:ext cx="975651" cy="304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Freeform 21"/>
          <p:cNvSpPr>
            <a:spLocks/>
          </p:cNvSpPr>
          <p:nvPr/>
        </p:nvSpPr>
        <p:spPr bwMode="auto">
          <a:xfrm rot="5601707">
            <a:off x="7682685" y="5818998"/>
            <a:ext cx="394461" cy="52461"/>
          </a:xfrm>
          <a:custGeom>
            <a:avLst/>
            <a:gdLst>
              <a:gd name="T0" fmla="*/ 1 w 143"/>
              <a:gd name="T1" fmla="*/ 10 h 10"/>
              <a:gd name="T2" fmla="*/ 140 w 143"/>
              <a:gd name="T3" fmla="*/ 8 h 10"/>
              <a:gd name="T4" fmla="*/ 143 w 143"/>
              <a:gd name="T5" fmla="*/ 5 h 10"/>
              <a:gd name="T6" fmla="*/ 140 w 143"/>
              <a:gd name="T7" fmla="*/ 2 h 10"/>
              <a:gd name="T8" fmla="*/ 1 w 143"/>
              <a:gd name="T9" fmla="*/ 7 h 10"/>
              <a:gd name="T10" fmla="*/ 0 w 143"/>
              <a:gd name="T11" fmla="*/ 9 h 10"/>
              <a:gd name="T12" fmla="*/ 1 w 143"/>
              <a:gd name="T1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3" h="10">
                <a:moveTo>
                  <a:pt x="1" y="10"/>
                </a:moveTo>
                <a:cubicBezTo>
                  <a:pt x="48" y="6"/>
                  <a:pt x="94" y="9"/>
                  <a:pt x="140" y="8"/>
                </a:cubicBezTo>
                <a:cubicBezTo>
                  <a:pt x="142" y="8"/>
                  <a:pt x="143" y="7"/>
                  <a:pt x="143" y="5"/>
                </a:cubicBezTo>
                <a:cubicBezTo>
                  <a:pt x="143" y="3"/>
                  <a:pt x="142" y="2"/>
                  <a:pt x="140" y="2"/>
                </a:cubicBezTo>
                <a:cubicBezTo>
                  <a:pt x="94" y="2"/>
                  <a:pt x="47" y="0"/>
                  <a:pt x="1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1" y="10"/>
                  <a:pt x="1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en-AU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849" y="1785746"/>
            <a:ext cx="908046" cy="60536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8381" y="1794373"/>
            <a:ext cx="895106" cy="596737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942713" y="2947165"/>
            <a:ext cx="1308825" cy="1049526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549103" y="988246"/>
            <a:ext cx="5777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Total Recall VR PC applications add value to and improve your experience with your Total Recall VR recorders from the comfort of your office. 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25413" y="1518449"/>
            <a:ext cx="410680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Secure live access to multiple recorders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Secure access to multiple archives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Collocated or geo-distributed users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LAN, WAN and Internet enabled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902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3"/>
          <p:cNvSpPr txBox="1">
            <a:spLocks/>
          </p:cNvSpPr>
          <p:nvPr/>
        </p:nvSpPr>
        <p:spPr>
          <a:xfrm>
            <a:off x="643624" y="5263791"/>
            <a:ext cx="4158439" cy="8220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  <a:hlinkClick r:id="rId2"/>
              </a:rPr>
              <a:t>trvr@prolancer.com.au</a:t>
            </a:r>
            <a:endParaRPr lang="en-AU" sz="2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pPr marL="0" indent="0">
              <a:buNone/>
            </a:pPr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+61 2 8060 3311</a:t>
            </a:r>
            <a:endParaRPr lang="en-AU" sz="2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688" y="5095041"/>
            <a:ext cx="1422222" cy="121904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2526" y="5185130"/>
            <a:ext cx="979401" cy="979401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7255237" y="1863395"/>
            <a:ext cx="20416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rgbClr val="EE3D24"/>
                </a:solidFill>
                <a:latin typeface="Bauhaus Md BT" panose="04030605020B02020C03" pitchFamily="82" charset="0"/>
              </a:rPr>
              <a:t>All Australian design, development and manufacturing.</a:t>
            </a:r>
          </a:p>
          <a:p>
            <a:endParaRPr lang="en-AU" sz="1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Equally popular with enterprises, governments, utilities, infrastructure, militaries ... world wide.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77657" y="6332612"/>
            <a:ext cx="50749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Total Recall VR is designed, developed and manufactured in Australia by Prolancer Pty Ltd, 2/34a Olive Street, Kingsgrove NSW 2208, Australia.</a:t>
            </a:r>
            <a:endParaRPr lang="en-AU" sz="10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82" y="1286981"/>
            <a:ext cx="7230302" cy="329204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154"/>
          <a:stretch/>
        </p:blipFill>
        <p:spPr>
          <a:xfrm>
            <a:off x="6781910" y="5140085"/>
            <a:ext cx="1135921" cy="112895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84333" y="518905"/>
            <a:ext cx="33009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>
                <a:solidFill>
                  <a:srgbClr val="292764"/>
                </a:solidFill>
                <a:latin typeface="Bauhaus Md BT" panose="04030605020B02020C03" pitchFamily="82" charset="0"/>
              </a:rPr>
              <a:t>Manager PC </a:t>
            </a:r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Application</a:t>
            </a:r>
          </a:p>
        </p:txBody>
      </p:sp>
    </p:spTree>
    <p:extLst>
      <p:ext uri="{BB962C8B-B14F-4D97-AF65-F5344CB8AC3E}">
        <p14:creationId xmlns:p14="http://schemas.microsoft.com/office/powerpoint/2010/main" val="42232194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_Brochure.potx" id="{DDEB18B1-0E35-446D-840A-53B0DF1C9444}" vid="{F05CFC2B-818B-404B-ACEA-B356A5D846C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T_Brochure</Template>
  <TotalTime>783</TotalTime>
  <Words>289</Words>
  <Application>Microsoft Office PowerPoint</Application>
  <PresentationFormat>A4 Paper (210x297 mm)</PresentationFormat>
  <Paragraphs>55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Bauhaus Md BT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 Andonov</dc:creator>
  <cp:lastModifiedBy>Emil Andonov</cp:lastModifiedBy>
  <cp:revision>116</cp:revision>
  <dcterms:created xsi:type="dcterms:W3CDTF">2018-10-22T06:51:49Z</dcterms:created>
  <dcterms:modified xsi:type="dcterms:W3CDTF">2021-05-31T22:11:32Z</dcterms:modified>
</cp:coreProperties>
</file>